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93" r:id="rId2"/>
    <p:sldMasterId id="2147483829" r:id="rId3"/>
  </p:sldMasterIdLst>
  <p:notesMasterIdLst>
    <p:notesMasterId r:id="rId46"/>
  </p:notesMasterIdLst>
  <p:handoutMasterIdLst>
    <p:handoutMasterId r:id="rId47"/>
  </p:handoutMasterIdLst>
  <p:sldIdLst>
    <p:sldId id="1266" r:id="rId4"/>
    <p:sldId id="1861" r:id="rId5"/>
    <p:sldId id="2413" r:id="rId6"/>
    <p:sldId id="2503" r:id="rId7"/>
    <p:sldId id="2501" r:id="rId8"/>
    <p:sldId id="2469" r:id="rId9"/>
    <p:sldId id="2471" r:id="rId10"/>
    <p:sldId id="2490" r:id="rId11"/>
    <p:sldId id="2479" r:id="rId12"/>
    <p:sldId id="2487" r:id="rId13"/>
    <p:sldId id="2488" r:id="rId14"/>
    <p:sldId id="2485" r:id="rId15"/>
    <p:sldId id="2468" r:id="rId16"/>
    <p:sldId id="281" r:id="rId17"/>
    <p:sldId id="2502" r:id="rId18"/>
    <p:sldId id="2472" r:id="rId19"/>
    <p:sldId id="2486" r:id="rId20"/>
    <p:sldId id="2494" r:id="rId21"/>
    <p:sldId id="2477" r:id="rId22"/>
    <p:sldId id="2433" r:id="rId23"/>
    <p:sldId id="2435" r:id="rId24"/>
    <p:sldId id="2441" r:id="rId25"/>
    <p:sldId id="2473" r:id="rId26"/>
    <p:sldId id="2478" r:id="rId27"/>
    <p:sldId id="2496" r:id="rId28"/>
    <p:sldId id="2495" r:id="rId29"/>
    <p:sldId id="2474" r:id="rId30"/>
    <p:sldId id="280" r:id="rId31"/>
    <p:sldId id="282" r:id="rId32"/>
    <p:sldId id="2497" r:id="rId33"/>
    <p:sldId id="2498" r:id="rId34"/>
    <p:sldId id="284" r:id="rId35"/>
    <p:sldId id="2475" r:id="rId36"/>
    <p:sldId id="2480" r:id="rId37"/>
    <p:sldId id="2483" r:id="rId38"/>
    <p:sldId id="2476" r:id="rId39"/>
    <p:sldId id="2484" r:id="rId40"/>
    <p:sldId id="2500" r:id="rId41"/>
    <p:sldId id="2412" r:id="rId42"/>
    <p:sldId id="2431" r:id="rId43"/>
    <p:sldId id="2482" r:id="rId44"/>
    <p:sldId id="2378" r:id="rId45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FA081"/>
    <a:srgbClr val="0000FF"/>
    <a:srgbClr val="800000"/>
    <a:srgbClr val="DDE5F3"/>
    <a:srgbClr val="F9F9F9"/>
    <a:srgbClr val="E3E9F3"/>
    <a:srgbClr val="FFFFF3"/>
    <a:srgbClr val="FFFFCC"/>
    <a:srgbClr val="F8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77652" autoAdjust="0"/>
  </p:normalViewPr>
  <p:slideViewPr>
    <p:cSldViewPr snapToGrid="0">
      <p:cViewPr varScale="1">
        <p:scale>
          <a:sx n="49" d="100"/>
          <a:sy n="49" d="100"/>
        </p:scale>
        <p:origin x="1776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1836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B9069-661E-405E-887F-49EECD4CEBF2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0A7665C-AC89-4163-93EE-2F5ACA4FAC0D}">
      <dgm:prSet custT="1"/>
      <dgm:spPr/>
      <dgm:t>
        <a:bodyPr/>
        <a:lstStyle/>
        <a:p>
          <a:r>
            <a:rPr lang="en-US" sz="1600" dirty="0"/>
            <a:t>Comparing Metrics</a:t>
          </a:r>
        </a:p>
      </dgm:t>
    </dgm:pt>
    <dgm:pt modelId="{368401BE-ACDC-4399-A93D-432B469F63A2}" type="parTrans" cxnId="{99411E39-FA8B-4CC3-9E71-13206FCD69E0}">
      <dgm:prSet/>
      <dgm:spPr/>
      <dgm:t>
        <a:bodyPr/>
        <a:lstStyle/>
        <a:p>
          <a:endParaRPr lang="en-US"/>
        </a:p>
      </dgm:t>
    </dgm:pt>
    <dgm:pt modelId="{883669C6-8E63-41F1-A2A1-DC2B032D0428}" type="sibTrans" cxnId="{99411E39-FA8B-4CC3-9E71-13206FCD69E0}">
      <dgm:prSet/>
      <dgm:spPr/>
      <dgm:t>
        <a:bodyPr/>
        <a:lstStyle/>
        <a:p>
          <a:endParaRPr lang="en-US"/>
        </a:p>
      </dgm:t>
    </dgm:pt>
    <dgm:pt modelId="{1DF4468D-7289-4C40-A30E-89AC46EC4CF2}">
      <dgm:prSet custT="1"/>
      <dgm:spPr/>
      <dgm:t>
        <a:bodyPr/>
        <a:lstStyle/>
        <a:p>
          <a:r>
            <a:rPr lang="en-US" sz="1800" dirty="0"/>
            <a:t>How are we performing?</a:t>
          </a:r>
        </a:p>
      </dgm:t>
    </dgm:pt>
    <dgm:pt modelId="{52DBE581-AE1C-470B-BAA3-4AF9B37C5BF8}" type="parTrans" cxnId="{BA4F755E-619E-4CEE-8330-4324A8F0FB00}">
      <dgm:prSet/>
      <dgm:spPr/>
      <dgm:t>
        <a:bodyPr/>
        <a:lstStyle/>
        <a:p>
          <a:endParaRPr lang="en-US"/>
        </a:p>
      </dgm:t>
    </dgm:pt>
    <dgm:pt modelId="{98B05123-EFD4-45DF-B1DC-D3BC3DEEF0DC}" type="sibTrans" cxnId="{BA4F755E-619E-4CEE-8330-4324A8F0FB00}">
      <dgm:prSet/>
      <dgm:spPr/>
      <dgm:t>
        <a:bodyPr/>
        <a:lstStyle/>
        <a:p>
          <a:endParaRPr lang="en-US"/>
        </a:p>
      </dgm:t>
    </dgm:pt>
    <dgm:pt modelId="{0389A0B8-3452-4AA1-80A1-CCD3DA9974ED}">
      <dgm:prSet custT="1"/>
      <dgm:spPr/>
      <dgm:t>
        <a:bodyPr/>
        <a:lstStyle/>
        <a:p>
          <a:r>
            <a:rPr lang="en-US" sz="1800" dirty="0"/>
            <a:t>“Apples to Apples”</a:t>
          </a:r>
        </a:p>
      </dgm:t>
    </dgm:pt>
    <dgm:pt modelId="{FCF5F6BC-3C1B-446B-9937-134D1217ADF9}" type="parTrans" cxnId="{C1DC97B9-FE89-49E3-A89E-D3CC1933C596}">
      <dgm:prSet/>
      <dgm:spPr/>
      <dgm:t>
        <a:bodyPr/>
        <a:lstStyle/>
        <a:p>
          <a:endParaRPr lang="en-US"/>
        </a:p>
      </dgm:t>
    </dgm:pt>
    <dgm:pt modelId="{43381A3F-B2DC-499B-A95F-76ADAD39A925}" type="sibTrans" cxnId="{C1DC97B9-FE89-49E3-A89E-D3CC1933C596}">
      <dgm:prSet/>
      <dgm:spPr/>
      <dgm:t>
        <a:bodyPr/>
        <a:lstStyle/>
        <a:p>
          <a:endParaRPr lang="en-US"/>
        </a:p>
      </dgm:t>
    </dgm:pt>
    <dgm:pt modelId="{ABC87247-4D72-4799-A2DA-9927303281E1}">
      <dgm:prSet custT="1"/>
      <dgm:spPr/>
      <dgm:t>
        <a:bodyPr/>
        <a:lstStyle/>
        <a:p>
          <a:r>
            <a:rPr lang="en-US" sz="1800" dirty="0"/>
            <a:t>Compare data from similar facilities &amp; industry</a:t>
          </a:r>
        </a:p>
      </dgm:t>
    </dgm:pt>
    <dgm:pt modelId="{9F2AA0DC-EDE2-4E3A-B688-33EEC8BE6145}" type="parTrans" cxnId="{E9A43F49-6C7D-4C4A-BD49-3C0339A93781}">
      <dgm:prSet/>
      <dgm:spPr/>
      <dgm:t>
        <a:bodyPr/>
        <a:lstStyle/>
        <a:p>
          <a:endParaRPr lang="en-US"/>
        </a:p>
      </dgm:t>
    </dgm:pt>
    <dgm:pt modelId="{09360EE1-1942-40B7-A4D2-8BAC18098153}" type="sibTrans" cxnId="{E9A43F49-6C7D-4C4A-BD49-3C0339A93781}">
      <dgm:prSet/>
      <dgm:spPr/>
      <dgm:t>
        <a:bodyPr/>
        <a:lstStyle/>
        <a:p>
          <a:endParaRPr lang="en-US"/>
        </a:p>
      </dgm:t>
    </dgm:pt>
    <dgm:pt modelId="{2A89BA79-3DD8-4031-A44A-58E00B869B3E}">
      <dgm:prSet custT="1"/>
      <dgm:spPr/>
      <dgm:t>
        <a:bodyPr/>
        <a:lstStyle/>
        <a:p>
          <a:r>
            <a:rPr lang="en-US" sz="1800" dirty="0"/>
            <a:t>Means, Medians, Quartiles</a:t>
          </a:r>
        </a:p>
      </dgm:t>
    </dgm:pt>
    <dgm:pt modelId="{C1F7EA2D-07FB-4BD0-8023-9597ED5BEEC8}" type="parTrans" cxnId="{A5C6CA7E-220A-4E2F-A6B7-6A013630E1C0}">
      <dgm:prSet/>
      <dgm:spPr/>
      <dgm:t>
        <a:bodyPr/>
        <a:lstStyle/>
        <a:p>
          <a:endParaRPr lang="en-US"/>
        </a:p>
      </dgm:t>
    </dgm:pt>
    <dgm:pt modelId="{BEA48365-2ED3-404B-B2E1-3962D61140A3}" type="sibTrans" cxnId="{A5C6CA7E-220A-4E2F-A6B7-6A013630E1C0}">
      <dgm:prSet/>
      <dgm:spPr/>
      <dgm:t>
        <a:bodyPr/>
        <a:lstStyle/>
        <a:p>
          <a:endParaRPr lang="en-US"/>
        </a:p>
      </dgm:t>
    </dgm:pt>
    <dgm:pt modelId="{72E13E6C-2125-4522-A01E-7F5875F25B18}">
      <dgm:prSet custT="1"/>
      <dgm:spPr/>
      <dgm:t>
        <a:bodyPr/>
        <a:lstStyle/>
        <a:p>
          <a:r>
            <a:rPr lang="en-US" sz="1600" dirty="0"/>
            <a:t>Comparing Practices</a:t>
          </a:r>
        </a:p>
      </dgm:t>
    </dgm:pt>
    <dgm:pt modelId="{6A8496F7-B843-4474-857E-BD31A8B810E7}" type="parTrans" cxnId="{03F46ED2-6F0F-47E5-814F-511ABF191FAB}">
      <dgm:prSet/>
      <dgm:spPr/>
      <dgm:t>
        <a:bodyPr/>
        <a:lstStyle/>
        <a:p>
          <a:endParaRPr lang="en-US"/>
        </a:p>
      </dgm:t>
    </dgm:pt>
    <dgm:pt modelId="{6A460D4F-4E0A-4F18-BB22-8B5DF5E65CC1}" type="sibTrans" cxnId="{03F46ED2-6F0F-47E5-814F-511ABF191FAB}">
      <dgm:prSet/>
      <dgm:spPr/>
      <dgm:t>
        <a:bodyPr/>
        <a:lstStyle/>
        <a:p>
          <a:endParaRPr lang="en-US"/>
        </a:p>
      </dgm:t>
    </dgm:pt>
    <dgm:pt modelId="{A31AF7E1-F4BA-4710-9FCC-F5B413851200}">
      <dgm:prSet custT="1"/>
      <dgm:spPr/>
      <dgm:t>
        <a:bodyPr/>
        <a:lstStyle/>
        <a:p>
          <a:r>
            <a:rPr lang="en-US" sz="1800" dirty="0"/>
            <a:t>Who is doing what?</a:t>
          </a:r>
        </a:p>
      </dgm:t>
    </dgm:pt>
    <dgm:pt modelId="{7F5A6726-093D-4359-9775-E1D6DD7D0825}" type="parTrans" cxnId="{0477BD9F-D527-4CED-A0D4-779103F89EB2}">
      <dgm:prSet/>
      <dgm:spPr/>
      <dgm:t>
        <a:bodyPr/>
        <a:lstStyle/>
        <a:p>
          <a:endParaRPr lang="en-US"/>
        </a:p>
      </dgm:t>
    </dgm:pt>
    <dgm:pt modelId="{E863E7EB-F27D-4D13-A970-452F715ADAF2}" type="sibTrans" cxnId="{0477BD9F-D527-4CED-A0D4-779103F89EB2}">
      <dgm:prSet/>
      <dgm:spPr/>
      <dgm:t>
        <a:bodyPr/>
        <a:lstStyle/>
        <a:p>
          <a:endParaRPr lang="en-US"/>
        </a:p>
      </dgm:t>
    </dgm:pt>
    <dgm:pt modelId="{DE9EDA9A-A1AD-479B-A8A4-18A4C3D04DC4}">
      <dgm:prSet custT="1"/>
      <dgm:spPr/>
      <dgm:t>
        <a:bodyPr/>
        <a:lstStyle/>
        <a:p>
          <a:r>
            <a:rPr lang="en-US" sz="1800" dirty="0"/>
            <a:t>“Apples to Oranges”</a:t>
          </a:r>
        </a:p>
      </dgm:t>
    </dgm:pt>
    <dgm:pt modelId="{AEF04A31-00ED-43EA-8102-4673467EC10E}" type="parTrans" cxnId="{CBDD1485-AFE1-455F-B280-8FA16AE5CCCA}">
      <dgm:prSet/>
      <dgm:spPr/>
      <dgm:t>
        <a:bodyPr/>
        <a:lstStyle/>
        <a:p>
          <a:endParaRPr lang="en-US"/>
        </a:p>
      </dgm:t>
    </dgm:pt>
    <dgm:pt modelId="{CB2CE3FF-C430-49F3-AAD3-43A1CAB8E682}" type="sibTrans" cxnId="{CBDD1485-AFE1-455F-B280-8FA16AE5CCCA}">
      <dgm:prSet/>
      <dgm:spPr/>
      <dgm:t>
        <a:bodyPr/>
        <a:lstStyle/>
        <a:p>
          <a:endParaRPr lang="en-US"/>
        </a:p>
      </dgm:t>
    </dgm:pt>
    <dgm:pt modelId="{C4514864-D3C4-4C7F-9324-B5C007E18B5F}">
      <dgm:prSet custT="1"/>
      <dgm:spPr/>
      <dgm:t>
        <a:bodyPr/>
        <a:lstStyle/>
        <a:p>
          <a:r>
            <a:rPr lang="en-US" sz="1800" dirty="0"/>
            <a:t>Practices can be adopted from any industry</a:t>
          </a:r>
        </a:p>
      </dgm:t>
    </dgm:pt>
    <dgm:pt modelId="{0638120A-306C-438C-9E66-FCEDED3AC66C}" type="parTrans" cxnId="{F30A2D9B-8C31-41BF-87E1-77D9B32B19E5}">
      <dgm:prSet/>
      <dgm:spPr/>
      <dgm:t>
        <a:bodyPr/>
        <a:lstStyle/>
        <a:p>
          <a:endParaRPr lang="en-US"/>
        </a:p>
      </dgm:t>
    </dgm:pt>
    <dgm:pt modelId="{C042FDA9-3BD7-4076-8757-BF5BD61DF2AD}" type="sibTrans" cxnId="{F30A2D9B-8C31-41BF-87E1-77D9B32B19E5}">
      <dgm:prSet/>
      <dgm:spPr/>
      <dgm:t>
        <a:bodyPr/>
        <a:lstStyle/>
        <a:p>
          <a:endParaRPr lang="en-US"/>
        </a:p>
      </dgm:t>
    </dgm:pt>
    <dgm:pt modelId="{E43718B4-8CF3-4C42-B38D-C78C8518DBA2}">
      <dgm:prSet custT="1"/>
      <dgm:spPr/>
      <dgm:t>
        <a:bodyPr/>
        <a:lstStyle/>
        <a:p>
          <a:r>
            <a:rPr lang="en-US" sz="1800" dirty="0"/>
            <a:t>Who or % using</a:t>
          </a:r>
        </a:p>
      </dgm:t>
    </dgm:pt>
    <dgm:pt modelId="{383AFA15-3D9E-44F8-A862-16233474DC9E}" type="parTrans" cxnId="{7AF1038E-F20D-4691-8DF0-A003A7B0A8DF}">
      <dgm:prSet/>
      <dgm:spPr/>
      <dgm:t>
        <a:bodyPr/>
        <a:lstStyle/>
        <a:p>
          <a:endParaRPr lang="en-US"/>
        </a:p>
      </dgm:t>
    </dgm:pt>
    <dgm:pt modelId="{7CB71C91-04A0-4ABE-9782-424480509045}" type="sibTrans" cxnId="{7AF1038E-F20D-4691-8DF0-A003A7B0A8DF}">
      <dgm:prSet/>
      <dgm:spPr/>
      <dgm:t>
        <a:bodyPr/>
        <a:lstStyle/>
        <a:p>
          <a:endParaRPr lang="en-US"/>
        </a:p>
      </dgm:t>
    </dgm:pt>
    <dgm:pt modelId="{A09D1790-64BD-4B0D-BC72-E20B12293C6F}">
      <dgm:prSet custT="1"/>
      <dgm:spPr/>
      <dgm:t>
        <a:bodyPr/>
        <a:lstStyle/>
        <a:p>
          <a:r>
            <a:rPr lang="en-US" sz="1600" dirty="0"/>
            <a:t>Linking Metrics to Practices</a:t>
          </a:r>
        </a:p>
      </dgm:t>
    </dgm:pt>
    <dgm:pt modelId="{8BBB9435-AF57-43A8-83E7-86CCC362841B}" type="parTrans" cxnId="{F9211460-3C8F-430E-B4E3-CE1DA83D9B7D}">
      <dgm:prSet/>
      <dgm:spPr/>
      <dgm:t>
        <a:bodyPr/>
        <a:lstStyle/>
        <a:p>
          <a:endParaRPr lang="en-US"/>
        </a:p>
      </dgm:t>
    </dgm:pt>
    <dgm:pt modelId="{75D1938D-4E15-42F8-BE51-DDCE77B1CE83}" type="sibTrans" cxnId="{F9211460-3C8F-430E-B4E3-CE1DA83D9B7D}">
      <dgm:prSet/>
      <dgm:spPr/>
      <dgm:t>
        <a:bodyPr/>
        <a:lstStyle/>
        <a:p>
          <a:endParaRPr lang="en-US"/>
        </a:p>
      </dgm:t>
    </dgm:pt>
    <dgm:pt modelId="{C1A2B77F-F5F8-473F-BF19-74D980CE0E16}">
      <dgm:prSet custT="1"/>
      <dgm:spPr/>
      <dgm:t>
        <a:bodyPr/>
        <a:lstStyle/>
        <a:p>
          <a:r>
            <a:rPr lang="en-US" sz="1800" dirty="0"/>
            <a:t>What are the best-in-class doing?</a:t>
          </a:r>
        </a:p>
      </dgm:t>
    </dgm:pt>
    <dgm:pt modelId="{2245B402-7244-4F95-B8C7-E8454AD2F2BE}" type="parTrans" cxnId="{68ABE7C6-EF51-45ED-8777-1D7C172D47C7}">
      <dgm:prSet/>
      <dgm:spPr/>
      <dgm:t>
        <a:bodyPr/>
        <a:lstStyle/>
        <a:p>
          <a:endParaRPr lang="en-US"/>
        </a:p>
      </dgm:t>
    </dgm:pt>
    <dgm:pt modelId="{2DF621D9-A2DD-40C2-822E-FE87C1DAE91E}" type="sibTrans" cxnId="{68ABE7C6-EF51-45ED-8777-1D7C172D47C7}">
      <dgm:prSet/>
      <dgm:spPr/>
      <dgm:t>
        <a:bodyPr/>
        <a:lstStyle/>
        <a:p>
          <a:endParaRPr lang="en-US"/>
        </a:p>
      </dgm:t>
    </dgm:pt>
    <dgm:pt modelId="{3F5433D9-6A8C-4C01-8676-D3F2B959E8E7}">
      <dgm:prSet custT="1"/>
      <dgm:spPr/>
      <dgm:t>
        <a:bodyPr/>
        <a:lstStyle/>
        <a:p>
          <a:r>
            <a:rPr lang="en-US" sz="1800" dirty="0"/>
            <a:t>Specific Database queries</a:t>
          </a:r>
        </a:p>
      </dgm:t>
    </dgm:pt>
    <dgm:pt modelId="{B65A2DCF-6618-4CB1-A070-8D271744F6AC}" type="parTrans" cxnId="{2134656F-8C1D-426C-90A6-346CF014D1D1}">
      <dgm:prSet/>
      <dgm:spPr/>
      <dgm:t>
        <a:bodyPr/>
        <a:lstStyle/>
        <a:p>
          <a:endParaRPr lang="en-US"/>
        </a:p>
      </dgm:t>
    </dgm:pt>
    <dgm:pt modelId="{BB99996C-2FDF-49F7-9EA4-48EA2E819643}" type="sibTrans" cxnId="{2134656F-8C1D-426C-90A6-346CF014D1D1}">
      <dgm:prSet/>
      <dgm:spPr/>
      <dgm:t>
        <a:bodyPr/>
        <a:lstStyle/>
        <a:p>
          <a:endParaRPr lang="en-US"/>
        </a:p>
      </dgm:t>
    </dgm:pt>
    <dgm:pt modelId="{AAD68631-D625-4C82-9B83-9F82C464774E}">
      <dgm:prSet custT="1"/>
      <dgm:spPr/>
      <dgm:t>
        <a:bodyPr/>
        <a:lstStyle/>
        <a:p>
          <a:r>
            <a:rPr lang="en-US" sz="1800" dirty="0"/>
            <a:t>Direct analysis of raw data</a:t>
          </a:r>
        </a:p>
      </dgm:t>
    </dgm:pt>
    <dgm:pt modelId="{F6E36622-4C1A-4B2D-978A-D391A7E5147F}" type="parTrans" cxnId="{375D678D-234A-469A-B0B3-FC1C47540C1D}">
      <dgm:prSet/>
      <dgm:spPr/>
      <dgm:t>
        <a:bodyPr/>
        <a:lstStyle/>
        <a:p>
          <a:endParaRPr lang="en-US"/>
        </a:p>
      </dgm:t>
    </dgm:pt>
    <dgm:pt modelId="{3137EF32-4445-4A85-90FB-09A25CE2DB80}" type="sibTrans" cxnId="{375D678D-234A-469A-B0B3-FC1C47540C1D}">
      <dgm:prSet/>
      <dgm:spPr/>
      <dgm:t>
        <a:bodyPr/>
        <a:lstStyle/>
        <a:p>
          <a:endParaRPr lang="en-US"/>
        </a:p>
      </dgm:t>
    </dgm:pt>
    <dgm:pt modelId="{8084BD0C-7C5B-45BA-AB10-C754C87F6754}">
      <dgm:prSet custT="1"/>
      <dgm:spPr/>
      <dgm:t>
        <a:bodyPr/>
        <a:lstStyle/>
        <a:p>
          <a:r>
            <a:rPr lang="en-US" sz="1800" dirty="0"/>
            <a:t>“Apples to Apples”</a:t>
          </a:r>
        </a:p>
      </dgm:t>
    </dgm:pt>
    <dgm:pt modelId="{21DF2B73-2253-4228-80A5-CB6A067B7FCA}" type="sibTrans" cxnId="{9146C5D9-5F32-4F34-A5B3-5D4A08829B17}">
      <dgm:prSet/>
      <dgm:spPr/>
      <dgm:t>
        <a:bodyPr/>
        <a:lstStyle/>
        <a:p>
          <a:endParaRPr lang="en-US"/>
        </a:p>
      </dgm:t>
    </dgm:pt>
    <dgm:pt modelId="{16D73FC3-CEA9-428B-8EF7-066C6BFDB7F8}" type="parTrans" cxnId="{9146C5D9-5F32-4F34-A5B3-5D4A08829B17}">
      <dgm:prSet/>
      <dgm:spPr/>
      <dgm:t>
        <a:bodyPr/>
        <a:lstStyle/>
        <a:p>
          <a:endParaRPr lang="en-US"/>
        </a:p>
      </dgm:t>
    </dgm:pt>
    <dgm:pt modelId="{8227289D-F4EC-47E1-9C55-E72B8D156FAF}">
      <dgm:prSet custT="1"/>
      <dgm:spPr/>
      <dgm:t>
        <a:bodyPr/>
        <a:lstStyle/>
        <a:p>
          <a:r>
            <a:rPr lang="en-US" sz="1800" dirty="0"/>
            <a:t>Ex. 68% of FM Staff Energy trainings result in decreased consumption</a:t>
          </a:r>
        </a:p>
      </dgm:t>
    </dgm:pt>
    <dgm:pt modelId="{E952A0EC-EAD8-40DD-B26B-B0EBDFDD071C}" type="parTrans" cxnId="{2ED4D1DA-0301-4437-A782-A27232721567}">
      <dgm:prSet/>
      <dgm:spPr/>
      <dgm:t>
        <a:bodyPr/>
        <a:lstStyle/>
        <a:p>
          <a:endParaRPr lang="en-US"/>
        </a:p>
      </dgm:t>
    </dgm:pt>
    <dgm:pt modelId="{9696ABBF-7D72-495D-88A3-99D593B46FFF}" type="sibTrans" cxnId="{2ED4D1DA-0301-4437-A782-A27232721567}">
      <dgm:prSet/>
      <dgm:spPr/>
      <dgm:t>
        <a:bodyPr/>
        <a:lstStyle/>
        <a:p>
          <a:endParaRPr lang="en-US"/>
        </a:p>
      </dgm:t>
    </dgm:pt>
    <dgm:pt modelId="{583ADF1F-25D5-47B8-B99A-689C184F3E2F}">
      <dgm:prSet custT="1"/>
      <dgm:spPr/>
      <dgm:t>
        <a:bodyPr/>
        <a:lstStyle/>
        <a:p>
          <a:r>
            <a:rPr lang="en-US" sz="1800" dirty="0"/>
            <a:t>Technical Reports &amp; Databases</a:t>
          </a:r>
        </a:p>
      </dgm:t>
    </dgm:pt>
    <dgm:pt modelId="{7F4585CE-98FA-44FA-B1D3-AE0733D1CFCA}" type="parTrans" cxnId="{D21D6C81-D126-4516-8267-C715F10DFBE5}">
      <dgm:prSet/>
      <dgm:spPr/>
      <dgm:t>
        <a:bodyPr/>
        <a:lstStyle/>
        <a:p>
          <a:endParaRPr lang="en-US"/>
        </a:p>
      </dgm:t>
    </dgm:pt>
    <dgm:pt modelId="{73D5CF50-BCE9-4DD1-A4BB-3ED91B8D2DD7}" type="sibTrans" cxnId="{D21D6C81-D126-4516-8267-C715F10DFBE5}">
      <dgm:prSet/>
      <dgm:spPr/>
      <dgm:t>
        <a:bodyPr/>
        <a:lstStyle/>
        <a:p>
          <a:endParaRPr lang="en-US"/>
        </a:p>
      </dgm:t>
    </dgm:pt>
    <dgm:pt modelId="{FE229AE2-8955-4ADE-8DDA-871E4C838AD7}">
      <dgm:prSet custT="1"/>
      <dgm:spPr/>
      <dgm:t>
        <a:bodyPr/>
        <a:lstStyle/>
        <a:p>
          <a:r>
            <a:rPr lang="en-US" sz="1800" dirty="0"/>
            <a:t>Reports, Inquiries</a:t>
          </a:r>
        </a:p>
      </dgm:t>
    </dgm:pt>
    <dgm:pt modelId="{343E410B-DC21-4FA6-94B0-51EF97CED7E4}" type="parTrans" cxnId="{BE17A31A-5381-4D0A-B439-96A132FDFE7C}">
      <dgm:prSet/>
      <dgm:spPr/>
      <dgm:t>
        <a:bodyPr/>
        <a:lstStyle/>
        <a:p>
          <a:endParaRPr lang="en-US"/>
        </a:p>
      </dgm:t>
    </dgm:pt>
    <dgm:pt modelId="{AF86ACA0-3A6B-4BAB-9FA6-4A2BD192A6B3}" type="sibTrans" cxnId="{BE17A31A-5381-4D0A-B439-96A132FDFE7C}">
      <dgm:prSet/>
      <dgm:spPr/>
      <dgm:t>
        <a:bodyPr/>
        <a:lstStyle/>
        <a:p>
          <a:endParaRPr lang="en-US"/>
        </a:p>
      </dgm:t>
    </dgm:pt>
    <dgm:pt modelId="{F92EC22B-7AE4-4ED6-8F2E-D9EC33E65F52}" type="pres">
      <dgm:prSet presAssocID="{C0AB9069-661E-405E-887F-49EECD4CEBF2}" presName="Name0" presStyleCnt="0">
        <dgm:presLayoutVars>
          <dgm:dir/>
          <dgm:animLvl val="lvl"/>
          <dgm:resizeHandles val="exact"/>
        </dgm:presLayoutVars>
      </dgm:prSet>
      <dgm:spPr/>
    </dgm:pt>
    <dgm:pt modelId="{84DE11EA-A402-4A7A-8378-DD28B31F2B42}" type="pres">
      <dgm:prSet presAssocID="{E0A7665C-AC89-4163-93EE-2F5ACA4FAC0D}" presName="composite" presStyleCnt="0"/>
      <dgm:spPr/>
    </dgm:pt>
    <dgm:pt modelId="{6EE3A993-71E6-46AC-839C-BE9DEF918EE2}" type="pres">
      <dgm:prSet presAssocID="{E0A7665C-AC89-4163-93EE-2F5ACA4FAC0D}" presName="parTx" presStyleLbl="alignNode1" presStyleIdx="0" presStyleCnt="3" custScaleY="100000">
        <dgm:presLayoutVars>
          <dgm:chMax val="0"/>
          <dgm:chPref val="0"/>
        </dgm:presLayoutVars>
      </dgm:prSet>
      <dgm:spPr/>
    </dgm:pt>
    <dgm:pt modelId="{6E6BA959-4A04-4CA1-A9AB-8D47FA218D8F}" type="pres">
      <dgm:prSet presAssocID="{E0A7665C-AC89-4163-93EE-2F5ACA4FAC0D}" presName="desTx" presStyleLbl="alignAccFollowNode1" presStyleIdx="0" presStyleCnt="3" custScaleY="100000">
        <dgm:presLayoutVars/>
      </dgm:prSet>
      <dgm:spPr/>
    </dgm:pt>
    <dgm:pt modelId="{A7BCC7B8-B1EE-48E1-8FB7-11E63E4B43A5}" type="pres">
      <dgm:prSet presAssocID="{883669C6-8E63-41F1-A2A1-DC2B032D0428}" presName="space" presStyleCnt="0"/>
      <dgm:spPr/>
    </dgm:pt>
    <dgm:pt modelId="{238B60DC-036A-4058-9926-0EFA14E06EB2}" type="pres">
      <dgm:prSet presAssocID="{72E13E6C-2125-4522-A01E-7F5875F25B18}" presName="composite" presStyleCnt="0"/>
      <dgm:spPr/>
    </dgm:pt>
    <dgm:pt modelId="{8CED27C4-8467-4498-88CE-C4F00AFFDA9C}" type="pres">
      <dgm:prSet presAssocID="{72E13E6C-2125-4522-A01E-7F5875F25B18}" presName="parTx" presStyleLbl="alignNode1" presStyleIdx="1" presStyleCnt="3">
        <dgm:presLayoutVars>
          <dgm:chMax val="0"/>
          <dgm:chPref val="0"/>
        </dgm:presLayoutVars>
      </dgm:prSet>
      <dgm:spPr/>
    </dgm:pt>
    <dgm:pt modelId="{FE92825C-4D77-416B-9908-5EA0B1A3FA5D}" type="pres">
      <dgm:prSet presAssocID="{72E13E6C-2125-4522-A01E-7F5875F25B18}" presName="desTx" presStyleLbl="alignAccFollowNode1" presStyleIdx="1" presStyleCnt="3" custScaleY="96229" custLinFactNeighborX="-5" custLinFactNeighborY="-1782">
        <dgm:presLayoutVars/>
      </dgm:prSet>
      <dgm:spPr/>
    </dgm:pt>
    <dgm:pt modelId="{E4B391F8-35A3-4E8C-8E9D-DDA56396BF3D}" type="pres">
      <dgm:prSet presAssocID="{6A460D4F-4E0A-4F18-BB22-8B5DF5E65CC1}" presName="space" presStyleCnt="0"/>
      <dgm:spPr/>
    </dgm:pt>
    <dgm:pt modelId="{0057C2AC-FD5D-46D7-B123-4AFBE31BD2D8}" type="pres">
      <dgm:prSet presAssocID="{A09D1790-64BD-4B0D-BC72-E20B12293C6F}" presName="composite" presStyleCnt="0"/>
      <dgm:spPr/>
    </dgm:pt>
    <dgm:pt modelId="{E23D116A-1089-47A1-A80A-09C72ACD0BF0}" type="pres">
      <dgm:prSet presAssocID="{A09D1790-64BD-4B0D-BC72-E20B12293C6F}" presName="parTx" presStyleLbl="alignNode1" presStyleIdx="2" presStyleCnt="3">
        <dgm:presLayoutVars>
          <dgm:chMax val="0"/>
          <dgm:chPref val="0"/>
        </dgm:presLayoutVars>
      </dgm:prSet>
      <dgm:spPr/>
    </dgm:pt>
    <dgm:pt modelId="{1445B371-7344-4E33-9289-3E8EBC716BFB}" type="pres">
      <dgm:prSet presAssocID="{A09D1790-64BD-4B0D-BC72-E20B12293C6F}" presName="desTx" presStyleLbl="alignAccFollowNode1" presStyleIdx="2" presStyleCnt="3">
        <dgm:presLayoutVars/>
      </dgm:prSet>
      <dgm:spPr/>
    </dgm:pt>
  </dgm:ptLst>
  <dgm:cxnLst>
    <dgm:cxn modelId="{8396D40F-84D1-44B2-9628-1D321B7705CD}" type="presOf" srcId="{AAD68631-D625-4C82-9B83-9F82C464774E}" destId="{1445B371-7344-4E33-9289-3E8EBC716BFB}" srcOrd="0" destOrd="2" presId="urn:microsoft.com/office/officeart/2016/7/layout/HorizontalActionList"/>
    <dgm:cxn modelId="{BE17A31A-5381-4D0A-B439-96A132FDFE7C}" srcId="{A31AF7E1-F4BA-4710-9FCC-F5B413851200}" destId="{FE229AE2-8955-4ADE-8DDA-871E4C838AD7}" srcOrd="4" destOrd="0" parTransId="{343E410B-DC21-4FA6-94B0-51EF97CED7E4}" sibTransId="{AF86ACA0-3A6B-4BAB-9FA6-4A2BD192A6B3}"/>
    <dgm:cxn modelId="{B37F961C-6BFA-49CE-A875-816AA70ED21E}" type="presOf" srcId="{3F5433D9-6A8C-4C01-8676-D3F2B959E8E7}" destId="{1445B371-7344-4E33-9289-3E8EBC716BFB}" srcOrd="0" destOrd="1" presId="urn:microsoft.com/office/officeart/2016/7/layout/HorizontalActionList"/>
    <dgm:cxn modelId="{E3ACD722-9FBF-4EEB-B3FB-E9C4EC658BD1}" type="presOf" srcId="{ABC87247-4D72-4799-A2DA-9927303281E1}" destId="{6E6BA959-4A04-4CA1-A9AB-8D47FA218D8F}" srcOrd="0" destOrd="2" presId="urn:microsoft.com/office/officeart/2016/7/layout/HorizontalActionList"/>
    <dgm:cxn modelId="{99411E39-FA8B-4CC3-9E71-13206FCD69E0}" srcId="{C0AB9069-661E-405E-887F-49EECD4CEBF2}" destId="{E0A7665C-AC89-4163-93EE-2F5ACA4FAC0D}" srcOrd="0" destOrd="0" parTransId="{368401BE-ACDC-4399-A93D-432B469F63A2}" sibTransId="{883669C6-8E63-41F1-A2A1-DC2B032D0428}"/>
    <dgm:cxn modelId="{ECEC9F39-A7F5-48DF-BB0F-F47C7E49DA7D}" type="presOf" srcId="{E0A7665C-AC89-4163-93EE-2F5ACA4FAC0D}" destId="{6EE3A993-71E6-46AC-839C-BE9DEF918EE2}" srcOrd="0" destOrd="0" presId="urn:microsoft.com/office/officeart/2016/7/layout/HorizontalActionList"/>
    <dgm:cxn modelId="{BA4F755E-619E-4CEE-8330-4324A8F0FB00}" srcId="{E0A7665C-AC89-4163-93EE-2F5ACA4FAC0D}" destId="{1DF4468D-7289-4C40-A30E-89AC46EC4CF2}" srcOrd="0" destOrd="0" parTransId="{52DBE581-AE1C-470B-BAA3-4AF9B37C5BF8}" sibTransId="{98B05123-EFD4-45DF-B1DC-D3BC3DEEF0DC}"/>
    <dgm:cxn modelId="{F9211460-3C8F-430E-B4E3-CE1DA83D9B7D}" srcId="{C0AB9069-661E-405E-887F-49EECD4CEBF2}" destId="{A09D1790-64BD-4B0D-BC72-E20B12293C6F}" srcOrd="2" destOrd="0" parTransId="{8BBB9435-AF57-43A8-83E7-86CCC362841B}" sibTransId="{75D1938D-4E15-42F8-BE51-DDCE77B1CE83}"/>
    <dgm:cxn modelId="{E9A43F49-6C7D-4C4A-BD49-3C0339A93781}" srcId="{1DF4468D-7289-4C40-A30E-89AC46EC4CF2}" destId="{ABC87247-4D72-4799-A2DA-9927303281E1}" srcOrd="1" destOrd="0" parTransId="{9F2AA0DC-EDE2-4E3A-B688-33EEC8BE6145}" sibTransId="{09360EE1-1942-40B7-A4D2-8BAC18098153}"/>
    <dgm:cxn modelId="{BAD62B6C-1463-48BA-B8EA-F3FA981C666A}" type="presOf" srcId="{C0AB9069-661E-405E-887F-49EECD4CEBF2}" destId="{F92EC22B-7AE4-4ED6-8F2E-D9EC33E65F52}" srcOrd="0" destOrd="0" presId="urn:microsoft.com/office/officeart/2016/7/layout/HorizontalActionList"/>
    <dgm:cxn modelId="{2134656F-8C1D-426C-90A6-346CF014D1D1}" srcId="{C1A2B77F-F5F8-473F-BF19-74D980CE0E16}" destId="{3F5433D9-6A8C-4C01-8676-D3F2B959E8E7}" srcOrd="0" destOrd="0" parTransId="{B65A2DCF-6618-4CB1-A070-8D271744F6AC}" sibTransId="{BB99996C-2FDF-49F7-9EA4-48EA2E819643}"/>
    <dgm:cxn modelId="{2110E756-BD39-4F9F-850C-C2AF007EA50D}" type="presOf" srcId="{FE229AE2-8955-4ADE-8DDA-871E4C838AD7}" destId="{FE92825C-4D77-416B-9908-5EA0B1A3FA5D}" srcOrd="0" destOrd="5" presId="urn:microsoft.com/office/officeart/2016/7/layout/HorizontalActionList"/>
    <dgm:cxn modelId="{B7028B57-5AF4-43F2-A033-8F73138E531F}" type="presOf" srcId="{8227289D-F4EC-47E1-9C55-E72B8D156FAF}" destId="{1445B371-7344-4E33-9289-3E8EBC716BFB}" srcOrd="0" destOrd="3" presId="urn:microsoft.com/office/officeart/2016/7/layout/HorizontalActionList"/>
    <dgm:cxn modelId="{84528958-3100-4D52-A441-EFFC22461F3F}" type="presOf" srcId="{0389A0B8-3452-4AA1-80A1-CCD3DA9974ED}" destId="{6E6BA959-4A04-4CA1-A9AB-8D47FA218D8F}" srcOrd="0" destOrd="1" presId="urn:microsoft.com/office/officeart/2016/7/layout/HorizontalActionList"/>
    <dgm:cxn modelId="{A5C6CA7E-220A-4E2F-A6B7-6A013630E1C0}" srcId="{1DF4468D-7289-4C40-A30E-89AC46EC4CF2}" destId="{2A89BA79-3DD8-4031-A44A-58E00B869B3E}" srcOrd="2" destOrd="0" parTransId="{C1F7EA2D-07FB-4BD0-8023-9597ED5BEEC8}" sibTransId="{BEA48365-2ED3-404B-B2E1-3962D61140A3}"/>
    <dgm:cxn modelId="{90700A80-DFEF-4CE0-BB86-589EE2E92500}" type="presOf" srcId="{E43718B4-8CF3-4C42-B38D-C78C8518DBA2}" destId="{FE92825C-4D77-416B-9908-5EA0B1A3FA5D}" srcOrd="0" destOrd="4" presId="urn:microsoft.com/office/officeart/2016/7/layout/HorizontalActionList"/>
    <dgm:cxn modelId="{D21D6C81-D126-4516-8267-C715F10DFBE5}" srcId="{1DF4468D-7289-4C40-A30E-89AC46EC4CF2}" destId="{583ADF1F-25D5-47B8-B99A-689C184F3E2F}" srcOrd="3" destOrd="0" parTransId="{7F4585CE-98FA-44FA-B1D3-AE0733D1CFCA}" sibTransId="{73D5CF50-BCE9-4DD1-A4BB-3ED91B8D2DD7}"/>
    <dgm:cxn modelId="{CBDD1485-AFE1-455F-B280-8FA16AE5CCCA}" srcId="{A31AF7E1-F4BA-4710-9FCC-F5B413851200}" destId="{DE9EDA9A-A1AD-479B-A8A4-18A4C3D04DC4}" srcOrd="1" destOrd="0" parTransId="{AEF04A31-00ED-43EA-8102-4673467EC10E}" sibTransId="{CB2CE3FF-C430-49F3-AAD3-43A1CAB8E682}"/>
    <dgm:cxn modelId="{375D678D-234A-469A-B0B3-FC1C47540C1D}" srcId="{C1A2B77F-F5F8-473F-BF19-74D980CE0E16}" destId="{AAD68631-D625-4C82-9B83-9F82C464774E}" srcOrd="1" destOrd="0" parTransId="{F6E36622-4C1A-4B2D-978A-D391A7E5147F}" sibTransId="{3137EF32-4445-4A85-90FB-09A25CE2DB80}"/>
    <dgm:cxn modelId="{AAE0DD8D-00CA-4699-AF04-08A10A3E336D}" type="presOf" srcId="{A31AF7E1-F4BA-4710-9FCC-F5B413851200}" destId="{FE92825C-4D77-416B-9908-5EA0B1A3FA5D}" srcOrd="0" destOrd="0" presId="urn:microsoft.com/office/officeart/2016/7/layout/HorizontalActionList"/>
    <dgm:cxn modelId="{7AF1038E-F20D-4691-8DF0-A003A7B0A8DF}" srcId="{A31AF7E1-F4BA-4710-9FCC-F5B413851200}" destId="{E43718B4-8CF3-4C42-B38D-C78C8518DBA2}" srcOrd="3" destOrd="0" parTransId="{383AFA15-3D9E-44F8-A862-16233474DC9E}" sibTransId="{7CB71C91-04A0-4ABE-9782-424480509045}"/>
    <dgm:cxn modelId="{F30A2D9B-8C31-41BF-87E1-77D9B32B19E5}" srcId="{A31AF7E1-F4BA-4710-9FCC-F5B413851200}" destId="{C4514864-D3C4-4C7F-9324-B5C007E18B5F}" srcOrd="2" destOrd="0" parTransId="{0638120A-306C-438C-9E66-FCEDED3AC66C}" sibTransId="{C042FDA9-3BD7-4076-8757-BF5BD61DF2AD}"/>
    <dgm:cxn modelId="{18532E9C-64FA-493F-819D-68C28FC3A80F}" type="presOf" srcId="{C4514864-D3C4-4C7F-9324-B5C007E18B5F}" destId="{FE92825C-4D77-416B-9908-5EA0B1A3FA5D}" srcOrd="0" destOrd="3" presId="urn:microsoft.com/office/officeart/2016/7/layout/HorizontalActionList"/>
    <dgm:cxn modelId="{0477BD9F-D527-4CED-A0D4-779103F89EB2}" srcId="{72E13E6C-2125-4522-A01E-7F5875F25B18}" destId="{A31AF7E1-F4BA-4710-9FCC-F5B413851200}" srcOrd="0" destOrd="0" parTransId="{7F5A6726-093D-4359-9775-E1D6DD7D0825}" sibTransId="{E863E7EB-F27D-4D13-A970-452F715ADAF2}"/>
    <dgm:cxn modelId="{3E66ECA5-7879-4E2E-AC8F-81FCCC6EA18A}" type="presOf" srcId="{1DF4468D-7289-4C40-A30E-89AC46EC4CF2}" destId="{6E6BA959-4A04-4CA1-A9AB-8D47FA218D8F}" srcOrd="0" destOrd="0" presId="urn:microsoft.com/office/officeart/2016/7/layout/HorizontalActionList"/>
    <dgm:cxn modelId="{0874B6A6-6DFD-4D6B-9544-AD4092E28E3C}" type="presOf" srcId="{DE9EDA9A-A1AD-479B-A8A4-18A4C3D04DC4}" destId="{FE92825C-4D77-416B-9908-5EA0B1A3FA5D}" srcOrd="0" destOrd="2" presId="urn:microsoft.com/office/officeart/2016/7/layout/HorizontalActionList"/>
    <dgm:cxn modelId="{191E8EB2-375E-4B34-8245-01426F0007F8}" type="presOf" srcId="{2A89BA79-3DD8-4031-A44A-58E00B869B3E}" destId="{6E6BA959-4A04-4CA1-A9AB-8D47FA218D8F}" srcOrd="0" destOrd="3" presId="urn:microsoft.com/office/officeart/2016/7/layout/HorizontalActionList"/>
    <dgm:cxn modelId="{EDA848B7-C517-4D43-9757-CDC20C4A2BB6}" type="presOf" srcId="{8084BD0C-7C5B-45BA-AB10-C754C87F6754}" destId="{FE92825C-4D77-416B-9908-5EA0B1A3FA5D}" srcOrd="0" destOrd="1" presId="urn:microsoft.com/office/officeart/2016/7/layout/HorizontalActionList"/>
    <dgm:cxn modelId="{C1DC97B9-FE89-49E3-A89E-D3CC1933C596}" srcId="{1DF4468D-7289-4C40-A30E-89AC46EC4CF2}" destId="{0389A0B8-3452-4AA1-80A1-CCD3DA9974ED}" srcOrd="0" destOrd="0" parTransId="{FCF5F6BC-3C1B-446B-9937-134D1217ADF9}" sibTransId="{43381A3F-B2DC-499B-A95F-76ADAD39A925}"/>
    <dgm:cxn modelId="{1ACA34BB-322B-4A30-A9AB-46EDA046C730}" type="presOf" srcId="{A09D1790-64BD-4B0D-BC72-E20B12293C6F}" destId="{E23D116A-1089-47A1-A80A-09C72ACD0BF0}" srcOrd="0" destOrd="0" presId="urn:microsoft.com/office/officeart/2016/7/layout/HorizontalActionList"/>
    <dgm:cxn modelId="{A60179C0-C71B-44D3-BF30-07713D411F70}" type="presOf" srcId="{583ADF1F-25D5-47B8-B99A-689C184F3E2F}" destId="{6E6BA959-4A04-4CA1-A9AB-8D47FA218D8F}" srcOrd="0" destOrd="4" presId="urn:microsoft.com/office/officeart/2016/7/layout/HorizontalActionList"/>
    <dgm:cxn modelId="{68ABE7C6-EF51-45ED-8777-1D7C172D47C7}" srcId="{A09D1790-64BD-4B0D-BC72-E20B12293C6F}" destId="{C1A2B77F-F5F8-473F-BF19-74D980CE0E16}" srcOrd="0" destOrd="0" parTransId="{2245B402-7244-4F95-B8C7-E8454AD2F2BE}" sibTransId="{2DF621D9-A2DD-40C2-822E-FE87C1DAE91E}"/>
    <dgm:cxn modelId="{03F46ED2-6F0F-47E5-814F-511ABF191FAB}" srcId="{C0AB9069-661E-405E-887F-49EECD4CEBF2}" destId="{72E13E6C-2125-4522-A01E-7F5875F25B18}" srcOrd="1" destOrd="0" parTransId="{6A8496F7-B843-4474-857E-BD31A8B810E7}" sibTransId="{6A460D4F-4E0A-4F18-BB22-8B5DF5E65CC1}"/>
    <dgm:cxn modelId="{9146C5D9-5F32-4F34-A5B3-5D4A08829B17}" srcId="{A31AF7E1-F4BA-4710-9FCC-F5B413851200}" destId="{8084BD0C-7C5B-45BA-AB10-C754C87F6754}" srcOrd="0" destOrd="0" parTransId="{16D73FC3-CEA9-428B-8EF7-066C6BFDB7F8}" sibTransId="{21DF2B73-2253-4228-80A5-CB6A067B7FCA}"/>
    <dgm:cxn modelId="{2ED4D1DA-0301-4437-A782-A27232721567}" srcId="{C1A2B77F-F5F8-473F-BF19-74D980CE0E16}" destId="{8227289D-F4EC-47E1-9C55-E72B8D156FAF}" srcOrd="2" destOrd="0" parTransId="{E952A0EC-EAD8-40DD-B26B-B0EBDFDD071C}" sibTransId="{9696ABBF-7D72-495D-88A3-99D593B46FFF}"/>
    <dgm:cxn modelId="{455F28E1-BC3F-436E-B495-CCDB35DDD91B}" type="presOf" srcId="{C1A2B77F-F5F8-473F-BF19-74D980CE0E16}" destId="{1445B371-7344-4E33-9289-3E8EBC716BFB}" srcOrd="0" destOrd="0" presId="urn:microsoft.com/office/officeart/2016/7/layout/HorizontalActionList"/>
    <dgm:cxn modelId="{6D2A0DFE-F98D-45F4-AD00-16174251585D}" type="presOf" srcId="{72E13E6C-2125-4522-A01E-7F5875F25B18}" destId="{8CED27C4-8467-4498-88CE-C4F00AFFDA9C}" srcOrd="0" destOrd="0" presId="urn:microsoft.com/office/officeart/2016/7/layout/HorizontalActionList"/>
    <dgm:cxn modelId="{E711CF7A-E7AB-4DAB-8DA3-480D76A8B34E}" type="presParOf" srcId="{F92EC22B-7AE4-4ED6-8F2E-D9EC33E65F52}" destId="{84DE11EA-A402-4A7A-8378-DD28B31F2B42}" srcOrd="0" destOrd="0" presId="urn:microsoft.com/office/officeart/2016/7/layout/HorizontalActionList"/>
    <dgm:cxn modelId="{BB4491E1-3531-4291-B88B-971D6932BB3B}" type="presParOf" srcId="{84DE11EA-A402-4A7A-8378-DD28B31F2B42}" destId="{6EE3A993-71E6-46AC-839C-BE9DEF918EE2}" srcOrd="0" destOrd="0" presId="urn:microsoft.com/office/officeart/2016/7/layout/HorizontalActionList"/>
    <dgm:cxn modelId="{BAD8BAA1-60D1-4D2C-A039-037B5202D909}" type="presParOf" srcId="{84DE11EA-A402-4A7A-8378-DD28B31F2B42}" destId="{6E6BA959-4A04-4CA1-A9AB-8D47FA218D8F}" srcOrd="1" destOrd="0" presId="urn:microsoft.com/office/officeart/2016/7/layout/HorizontalActionList"/>
    <dgm:cxn modelId="{3FB5833B-C336-437B-8EC7-706849FDFE0A}" type="presParOf" srcId="{F92EC22B-7AE4-4ED6-8F2E-D9EC33E65F52}" destId="{A7BCC7B8-B1EE-48E1-8FB7-11E63E4B43A5}" srcOrd="1" destOrd="0" presId="urn:microsoft.com/office/officeart/2016/7/layout/HorizontalActionList"/>
    <dgm:cxn modelId="{D8BAB49C-1894-4049-8B02-6840ADC6DE97}" type="presParOf" srcId="{F92EC22B-7AE4-4ED6-8F2E-D9EC33E65F52}" destId="{238B60DC-036A-4058-9926-0EFA14E06EB2}" srcOrd="2" destOrd="0" presId="urn:microsoft.com/office/officeart/2016/7/layout/HorizontalActionList"/>
    <dgm:cxn modelId="{1ADE41A0-3BFD-469D-80AB-A49BD541814E}" type="presParOf" srcId="{238B60DC-036A-4058-9926-0EFA14E06EB2}" destId="{8CED27C4-8467-4498-88CE-C4F00AFFDA9C}" srcOrd="0" destOrd="0" presId="urn:microsoft.com/office/officeart/2016/7/layout/HorizontalActionList"/>
    <dgm:cxn modelId="{9B33A51C-7893-4F16-B9F8-83A14274184B}" type="presParOf" srcId="{238B60DC-036A-4058-9926-0EFA14E06EB2}" destId="{FE92825C-4D77-416B-9908-5EA0B1A3FA5D}" srcOrd="1" destOrd="0" presId="urn:microsoft.com/office/officeart/2016/7/layout/HorizontalActionList"/>
    <dgm:cxn modelId="{B9792B84-508D-41DD-BF17-D2716EDEF366}" type="presParOf" srcId="{F92EC22B-7AE4-4ED6-8F2E-D9EC33E65F52}" destId="{E4B391F8-35A3-4E8C-8E9D-DDA56396BF3D}" srcOrd="3" destOrd="0" presId="urn:microsoft.com/office/officeart/2016/7/layout/HorizontalActionList"/>
    <dgm:cxn modelId="{895EB78F-EC35-4620-AEF6-0D215249ED22}" type="presParOf" srcId="{F92EC22B-7AE4-4ED6-8F2E-D9EC33E65F52}" destId="{0057C2AC-FD5D-46D7-B123-4AFBE31BD2D8}" srcOrd="4" destOrd="0" presId="urn:microsoft.com/office/officeart/2016/7/layout/HorizontalActionList"/>
    <dgm:cxn modelId="{6F678AEE-C9AC-43B3-A979-40F4DAF40C2E}" type="presParOf" srcId="{0057C2AC-FD5D-46D7-B123-4AFBE31BD2D8}" destId="{E23D116A-1089-47A1-A80A-09C72ACD0BF0}" srcOrd="0" destOrd="0" presId="urn:microsoft.com/office/officeart/2016/7/layout/HorizontalActionList"/>
    <dgm:cxn modelId="{9AE8C11B-79DD-446D-8530-8BA8E917ED82}" type="presParOf" srcId="{0057C2AC-FD5D-46D7-B123-4AFBE31BD2D8}" destId="{1445B371-7344-4E33-9289-3E8EBC716BFB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3A993-71E6-46AC-839C-BE9DEF918EE2}">
      <dsp:nvSpPr>
        <dsp:cNvPr id="0" name=""/>
        <dsp:cNvSpPr/>
      </dsp:nvSpPr>
      <dsp:spPr>
        <a:xfrm>
          <a:off x="8727" y="60826"/>
          <a:ext cx="2452162" cy="7356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3775" tIns="193775" rIns="193775" bIns="19377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Comparing Metrics</a:t>
          </a:r>
        </a:p>
      </dsp:txBody>
      <dsp:txXfrm>
        <a:off x="8727" y="60826"/>
        <a:ext cx="2452162" cy="735648"/>
      </dsp:txXfrm>
    </dsp:sp>
    <dsp:sp modelId="{6E6BA959-4A04-4CA1-A9AB-8D47FA218D8F}">
      <dsp:nvSpPr>
        <dsp:cNvPr id="0" name=""/>
        <dsp:cNvSpPr/>
      </dsp:nvSpPr>
      <dsp:spPr>
        <a:xfrm>
          <a:off x="8727" y="796475"/>
          <a:ext cx="2452162" cy="310509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219" tIns="242219" rIns="242219" bIns="2422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How are we performing?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“Apples to Apples”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Compare data from similar facilities &amp; industry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Means, Medians, Quartiles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Technical Reports &amp; Databases</a:t>
          </a:r>
        </a:p>
      </dsp:txBody>
      <dsp:txXfrm>
        <a:off x="8727" y="796475"/>
        <a:ext cx="2452162" cy="3105097"/>
      </dsp:txXfrm>
    </dsp:sp>
    <dsp:sp modelId="{8CED27C4-8467-4498-88CE-C4F00AFFDA9C}">
      <dsp:nvSpPr>
        <dsp:cNvPr id="0" name=""/>
        <dsp:cNvSpPr/>
      </dsp:nvSpPr>
      <dsp:spPr>
        <a:xfrm>
          <a:off x="2568678" y="90452"/>
          <a:ext cx="2452162" cy="735648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3775" tIns="193775" rIns="193775" bIns="19377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Comparing Practices</a:t>
          </a:r>
        </a:p>
      </dsp:txBody>
      <dsp:txXfrm>
        <a:off x="2568678" y="90452"/>
        <a:ext cx="2452162" cy="735648"/>
      </dsp:txXfrm>
    </dsp:sp>
    <dsp:sp modelId="{FE92825C-4D77-416B-9908-5EA0B1A3FA5D}">
      <dsp:nvSpPr>
        <dsp:cNvPr id="0" name=""/>
        <dsp:cNvSpPr/>
      </dsp:nvSpPr>
      <dsp:spPr>
        <a:xfrm>
          <a:off x="2568556" y="829314"/>
          <a:ext cx="2452162" cy="2987312"/>
        </a:xfrm>
        <a:prstGeom prst="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219" tIns="242219" rIns="242219" bIns="2422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Who is doing what?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“Apples to Apples”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“Apples to Oranges”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Practices can be adopted from any industry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Who or % using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Reports, Inquiries</a:t>
          </a:r>
        </a:p>
      </dsp:txBody>
      <dsp:txXfrm>
        <a:off x="2568556" y="829314"/>
        <a:ext cx="2452162" cy="2987312"/>
      </dsp:txXfrm>
    </dsp:sp>
    <dsp:sp modelId="{E23D116A-1089-47A1-A80A-09C72ACD0BF0}">
      <dsp:nvSpPr>
        <dsp:cNvPr id="0" name=""/>
        <dsp:cNvSpPr/>
      </dsp:nvSpPr>
      <dsp:spPr>
        <a:xfrm>
          <a:off x="5128630" y="60826"/>
          <a:ext cx="2452162" cy="73564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3775" tIns="193775" rIns="193775" bIns="19377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Linking Metrics to Practices</a:t>
          </a:r>
        </a:p>
      </dsp:txBody>
      <dsp:txXfrm>
        <a:off x="5128630" y="60826"/>
        <a:ext cx="2452162" cy="735648"/>
      </dsp:txXfrm>
    </dsp:sp>
    <dsp:sp modelId="{1445B371-7344-4E33-9289-3E8EBC716BFB}">
      <dsp:nvSpPr>
        <dsp:cNvPr id="0" name=""/>
        <dsp:cNvSpPr/>
      </dsp:nvSpPr>
      <dsp:spPr>
        <a:xfrm>
          <a:off x="5128630" y="796475"/>
          <a:ext cx="2452162" cy="3105097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219" tIns="242219" rIns="242219" bIns="2422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are the best-in-class doing?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Specific Database queries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Direct analysis of raw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Ex. 68% of FM Staff Energy trainings result in decreased consumption</a:t>
          </a:r>
        </a:p>
      </dsp:txBody>
      <dsp:txXfrm>
        <a:off x="5128630" y="796475"/>
        <a:ext cx="2452162" cy="3105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62884D-1BAF-41E4-9CF0-BD7109AC6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7FAAE0-27D9-4259-BEBA-B732BDA24F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8A323-C5FD-4723-B448-B7069938DADF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BC1A0-C918-42DD-8175-033E93FA7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8B469-E357-40B8-B132-37003F5698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D265A-B4C6-4F41-AC0D-CD089680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09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86BA9F-9279-4FDA-B415-18B630177F78}" type="datetimeFigureOut">
              <a:rPr lang="en-US"/>
              <a:pPr>
                <a:defRPr/>
              </a:pPr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C70A24-BFC0-418E-89EC-95F5DCCC0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17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AF0AC-2530-4EF0-8971-5FD5889496F4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179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 slides</a:t>
            </a:r>
          </a:p>
          <a:p>
            <a:r>
              <a:rPr lang="en-US" dirty="0"/>
              <a:t>all levels &amp; all educational levels</a:t>
            </a:r>
          </a:p>
          <a:p>
            <a:r>
              <a:rPr lang="en-US" dirty="0"/>
              <a:t>questions to answer: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 we find the people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regular meetings &amp; sample agenda [5 bullets]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 they implement the plan?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 slides</a:t>
            </a:r>
          </a:p>
          <a:p>
            <a:r>
              <a:rPr lang="en-US" dirty="0"/>
              <a:t>all levels &amp; all educational levels</a:t>
            </a:r>
          </a:p>
          <a:p>
            <a:r>
              <a:rPr lang="en-US" dirty="0"/>
              <a:t>questions to answer: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 we find the people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regular meetings &amp; sample agenda [5 bullets]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 they implement the plan?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8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some animation</a:t>
            </a:r>
          </a:p>
          <a:p>
            <a:r>
              <a:rPr lang="en-US" dirty="0"/>
              <a:t>bigger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some animations</a:t>
            </a:r>
          </a:p>
          <a:p>
            <a:r>
              <a:rPr lang="en-US" dirty="0"/>
              <a:t>maybe??? split up</a:t>
            </a:r>
          </a:p>
          <a:p>
            <a:r>
              <a:rPr lang="en-US" dirty="0"/>
              <a:t>clarify metrics &amp; practices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4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31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pictures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0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some actual results of a player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9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6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51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1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 slides</a:t>
            </a:r>
          </a:p>
          <a:p>
            <a:r>
              <a:rPr lang="en-US" dirty="0"/>
              <a:t>all levels &amp; all educational levels</a:t>
            </a:r>
          </a:p>
          <a:p>
            <a:r>
              <a:rPr lang="en-US" dirty="0"/>
              <a:t>questions to answer: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 we find the people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regular meetings &amp; sample agenda [5 bullets]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 they implement the plan?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70A24-BFC0-418E-89EC-95F5DCCC029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2.emf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8.emf"/><Relationship Id="rId9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pattFill prst="wdUpDiag">
          <a:fgClr>
            <a:srgbClr val="000066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0" y="1206524"/>
            <a:ext cx="9144000" cy="2148675"/>
          </a:xfrm>
          <a:prstGeom prst="rect">
            <a:avLst/>
          </a:prstGeom>
          <a:pattFill prst="wdDnDiag">
            <a:fgClr>
              <a:srgbClr val="EAEAEA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323" y="4939199"/>
            <a:ext cx="6858000" cy="47687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123" y="1484288"/>
            <a:ext cx="7772400" cy="1593146"/>
          </a:xfrm>
        </p:spPr>
        <p:txBody>
          <a:bodyPr anchor="b">
            <a:noAutofit/>
          </a:bodyPr>
          <a:lstStyle>
            <a:lvl1pPr algn="ctr">
              <a:defRPr sz="6000" b="1">
                <a:solidFill>
                  <a:srgbClr val="000066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6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09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65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2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97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36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02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56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6526"/>
            <a:ext cx="7772400" cy="1003300"/>
          </a:xfrm>
        </p:spPr>
        <p:txBody>
          <a:bodyPr/>
          <a:lstStyle>
            <a:lvl1pPr algn="ctr">
              <a:defRPr spc="-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19379"/>
            <a:ext cx="6400800" cy="11961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8162927" y="2"/>
            <a:ext cx="98107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07EC160-846F-4336-A5F8-A1B969F08262}" type="datetime1">
              <a:rPr lang="en-US" smtClean="0"/>
              <a:pPr>
                <a:defRPr/>
              </a:pPr>
              <a:t>2/13/2019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371147-5D29-4C48-91A2-DBC5DF6D4145}"/>
              </a:ext>
            </a:extLst>
          </p:cNvPr>
          <p:cNvSpPr/>
          <p:nvPr userDrawn="1"/>
        </p:nvSpPr>
        <p:spPr>
          <a:xfrm>
            <a:off x="0" y="5867400"/>
            <a:ext cx="9144000" cy="940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8" descr="OU logo with Wordmark">
            <a:extLst>
              <a:ext uri="{FF2B5EF4-FFF2-40B4-BE49-F238E27FC236}">
                <a16:creationId xmlns:a16="http://schemas.microsoft.com/office/drawing/2014/main" id="{C7476933-2169-4FF0-9910-7C22891ED5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86" y="6376296"/>
            <a:ext cx="1807208" cy="35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26244F0B-2BC3-4F99-AAC6-E7DB8EA6C1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70" y="5965266"/>
            <a:ext cx="1726430" cy="28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6C1581-2A37-419E-A6DC-71008677647B}"/>
              </a:ext>
            </a:extLst>
          </p:cNvPr>
          <p:cNvGrpSpPr/>
          <p:nvPr userDrawn="1"/>
        </p:nvGrpSpPr>
        <p:grpSpPr>
          <a:xfrm>
            <a:off x="3797855" y="5970010"/>
            <a:ext cx="1144488" cy="280682"/>
            <a:chOff x="3579340" y="6245044"/>
            <a:chExt cx="1539973" cy="3776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AC5D0DD-88FA-4BE9-8A9D-281685D8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9340" y="6245044"/>
              <a:ext cx="553214" cy="37767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3A5E2D3-98B5-4D5D-B520-667F5E310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7333" y="6254649"/>
              <a:ext cx="951980" cy="33165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3285516-FBB8-4DD4-A3C0-9E7073E9B8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25676" r="21481" b="27027"/>
          <a:stretch/>
        </p:blipFill>
        <p:spPr>
          <a:xfrm>
            <a:off x="99818" y="6048864"/>
            <a:ext cx="1187204" cy="571818"/>
          </a:xfrm>
          <a:prstGeom prst="rect">
            <a:avLst/>
          </a:prstGeom>
        </p:spPr>
      </p:pic>
      <p:pic>
        <p:nvPicPr>
          <p:cNvPr id="34" name="Picture 2" descr="http://advancement.uncc.edu/sites/advancement.uncc.edu/files/media/unc-charlotte-logo.gif">
            <a:extLst>
              <a:ext uri="{FF2B5EF4-FFF2-40B4-BE49-F238E27FC236}">
                <a16:creationId xmlns:a16="http://schemas.microsoft.com/office/drawing/2014/main" id="{AD6E1E62-EB0D-497F-8388-2BB4F07473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48" y="5904238"/>
            <a:ext cx="872218" cy="3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fetchlogos.com/wp-content/uploads/2015/10/Texas-AM-Logo.png">
            <a:extLst>
              <a:ext uri="{FF2B5EF4-FFF2-40B4-BE49-F238E27FC236}">
                <a16:creationId xmlns:a16="http://schemas.microsoft.com/office/drawing/2014/main" id="{CC42BBAE-B235-4B48-A0C1-EDB2AAE2EE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55" y="5731661"/>
            <a:ext cx="1503678" cy="8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implar-300x238">
            <a:extLst>
              <a:ext uri="{FF2B5EF4-FFF2-40B4-BE49-F238E27FC236}">
                <a16:creationId xmlns:a16="http://schemas.microsoft.com/office/drawing/2014/main" id="{32E14809-4859-4FAD-9E1A-733F8E397E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6" r="48787"/>
          <a:stretch/>
        </p:blipFill>
        <p:spPr bwMode="auto">
          <a:xfrm>
            <a:off x="6375223" y="6379464"/>
            <a:ext cx="1463411" cy="2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implar-300x238">
            <a:extLst>
              <a:ext uri="{FF2B5EF4-FFF2-40B4-BE49-F238E27FC236}">
                <a16:creationId xmlns:a16="http://schemas.microsoft.com/office/drawing/2014/main" id="{9DF97C3C-F7DA-4644-B934-13F18CE8E6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50624" b="38634"/>
          <a:stretch/>
        </p:blipFill>
        <p:spPr bwMode="auto">
          <a:xfrm>
            <a:off x="4413127" y="6376296"/>
            <a:ext cx="1379328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36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header-underlin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151"/>
            <a:ext cx="9144000" cy="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0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47" y="1497601"/>
            <a:ext cx="8617306" cy="4891132"/>
          </a:xfr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  <a:lvl2pPr marL="6858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2pPr>
            <a:lvl3pPr marL="11430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3pPr>
            <a:lvl4pPr marL="16002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4pPr>
            <a:lvl5pPr marL="20574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128"/>
            <a:ext cx="9144000" cy="1132472"/>
          </a:xfrm>
          <a:pattFill prst="wdUpDiag">
            <a:fgClr>
              <a:schemeClr val="accent5">
                <a:lumMod val="50000"/>
              </a:schemeClr>
            </a:fgClr>
            <a:bgClr>
              <a:srgbClr val="002060"/>
            </a:bgClr>
          </a:pattFill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E642D6-6ED9-48E4-9C2C-8AA154629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26714" r="22916" b="28714"/>
          <a:stretch/>
        </p:blipFill>
        <p:spPr>
          <a:xfrm>
            <a:off x="38239" y="6312829"/>
            <a:ext cx="1084854" cy="515182"/>
          </a:xfrm>
          <a:prstGeom prst="rect">
            <a:avLst/>
          </a:prstGeom>
          <a:noFill/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72A12F21-8D3C-4958-87B2-330F8E6591B4}"/>
              </a:ext>
            </a:extLst>
          </p:cNvPr>
          <p:cNvSpPr/>
          <p:nvPr userDrawn="1"/>
        </p:nvSpPr>
        <p:spPr>
          <a:xfrm>
            <a:off x="1123095" y="6595015"/>
            <a:ext cx="4066089" cy="45719"/>
          </a:xfrm>
          <a:prstGeom prst="rect">
            <a:avLst/>
          </a:prstGeom>
          <a:gradFill flip="none" rotWithShape="1">
            <a:gsLst>
              <a:gs pos="0">
                <a:srgbClr val="0071BC"/>
              </a:gs>
              <a:gs pos="96000">
                <a:srgbClr val="E3E9F3"/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4" name="Picture 2" descr="Image result for byu logo">
            <a:extLst>
              <a:ext uri="{FF2B5EF4-FFF2-40B4-BE49-F238E27FC236}">
                <a16:creationId xmlns:a16="http://schemas.microsoft.com/office/drawing/2014/main" id="{D849F591-ADD7-41D4-8551-072D711EBC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452" y="6467905"/>
            <a:ext cx="522999" cy="2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lh4.ggpht.com/90Or1n5kkHFdWelRQgzsGt6EEnLQ6c5kyXC994-cG2VWNOzTD_mxML6ds3cei7uKLqYj=w30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88" y="6386749"/>
            <a:ext cx="429078" cy="4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brandguide.tamu.edu/downloads/logos/TAMU-logos-rgb/TAM-Logo/TAM-Logo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89" y="6409264"/>
            <a:ext cx="54864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advancement.uncc.edu/sites/advancement.uncc.edu/files/media/crown.g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85" y="6408442"/>
            <a:ext cx="500680" cy="3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implar-300x238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10" r="84822"/>
          <a:stretch/>
        </p:blipFill>
        <p:spPr bwMode="auto">
          <a:xfrm>
            <a:off x="8576374" y="6426409"/>
            <a:ext cx="507442" cy="34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chem.ku.edu/sites/chem.ku.edu/files/images/general/graphics/KUsigvert4C_6inch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1375" y="6442988"/>
            <a:ext cx="518987" cy="3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94" y="6443261"/>
            <a:ext cx="742958" cy="3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41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936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255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255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header-underlin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151"/>
            <a:ext cx="9144000" cy="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75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eader-underlin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151"/>
            <a:ext cx="9144000" cy="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header-underlin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151"/>
            <a:ext cx="9144000" cy="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66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header-underlin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151"/>
            <a:ext cx="9144000" cy="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8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703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1" y="6492879"/>
            <a:ext cx="1057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3065A-6C8D-4CBD-9580-D03E37435223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648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1" y="6492879"/>
            <a:ext cx="1057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23AE7-60A1-48FD-B8F8-3A44FD8D614B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425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1" y="6492879"/>
            <a:ext cx="1057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BFC07-C775-4D4B-906D-90B1E39118F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517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53302" y="274639"/>
            <a:ext cx="133349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9"/>
            <a:ext cx="67151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1" y="6492879"/>
            <a:ext cx="1057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330DF-F4BD-4ABA-8338-8363A53A70D2}" type="slidenum">
              <a:rPr/>
              <a:pPr>
                <a:defRPr/>
              </a:pPr>
              <a:t>‹#›</a:t>
            </a:fld>
            <a:endParaRPr dirty="0"/>
          </a:p>
        </p:txBody>
      </p:sp>
      <p:pic>
        <p:nvPicPr>
          <p:cNvPr id="8" name="Picture 7" descr="header-underline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10024" y="3237550"/>
            <a:ext cx="6553200" cy="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6097"/>
            <a:ext cx="9144000" cy="1132472"/>
          </a:xfr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824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6263076"/>
            <a:ext cx="9144000" cy="571818"/>
            <a:chOff x="0" y="6263076"/>
            <a:chExt cx="9144000" cy="571818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0" y="6263076"/>
              <a:ext cx="9144000" cy="571818"/>
              <a:chOff x="0" y="6263076"/>
              <a:chExt cx="9144000" cy="57181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6280451"/>
                <a:ext cx="9144000" cy="5216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1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7499" y="6428596"/>
                <a:ext cx="1823165" cy="296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25" y="6263076"/>
                <a:ext cx="1187204" cy="571818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 userDrawn="1"/>
            </p:nvGrpSpPr>
            <p:grpSpPr>
              <a:xfrm>
                <a:off x="3440134" y="6275956"/>
                <a:ext cx="1558606" cy="530654"/>
                <a:chOff x="5508504" y="4869977"/>
                <a:chExt cx="1463796" cy="484852"/>
              </a:xfrm>
            </p:grpSpPr>
            <p:pic>
              <p:nvPicPr>
                <p:cNvPr id="31" name="Picture 8" descr="OU logo with Wordmark"/>
                <p:cNvPicPr>
                  <a:picLocks noChangeAspect="1" noChangeArrowheads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508504" y="4869977"/>
                  <a:ext cx="1463796" cy="4848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8" descr="OU logo with Wordmark"/>
                <p:cNvPicPr>
                  <a:picLocks noChangeAspect="1" noChangeArrowheads="1"/>
                </p:cNvPicPr>
                <p:nvPr userDrawn="1"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904879" y="5114603"/>
                  <a:ext cx="959468" cy="1988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8" descr="OU logo with Wordmark"/>
                <p:cNvPicPr>
                  <a:picLocks noChangeAspect="1" noChangeArrowheads="1"/>
                </p:cNvPicPr>
                <p:nvPr userDrawn="1"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904879" y="4988701"/>
                  <a:ext cx="1026145" cy="1751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8" descr="OU logo with Wordmark"/>
                <p:cNvPicPr>
                  <a:picLocks noChangeAspect="1" noChangeArrowheads="1"/>
                </p:cNvPicPr>
                <p:nvPr userDrawn="1"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16738" y="5055946"/>
                  <a:ext cx="50800" cy="1079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0" name="Picture 29"/>
              <p:cNvPicPr>
                <a:picLocks noChangeAspect="1"/>
              </p:cNvPicPr>
              <p:nvPr userDrawn="1"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30394" y="6321132"/>
                <a:ext cx="1735280" cy="472392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>
              <a:grpSpLocks noChangeAspect="1"/>
            </p:cNvGrpSpPr>
            <p:nvPr userDrawn="1"/>
          </p:nvGrpSpPr>
          <p:grpSpPr>
            <a:xfrm>
              <a:off x="6962239" y="6359245"/>
              <a:ext cx="1970974" cy="365760"/>
              <a:chOff x="1595467" y="3727450"/>
              <a:chExt cx="3988523" cy="74016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95467" y="3727450"/>
                <a:ext cx="1257127" cy="74016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4058" y="3776668"/>
                <a:ext cx="982806" cy="31051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4058" y="4122140"/>
                <a:ext cx="2719932" cy="310512"/>
              </a:xfrm>
              <a:prstGeom prst="rect">
                <a:avLst/>
              </a:prstGeom>
            </p:spPr>
          </p:pic>
        </p:grpSp>
      </p:grpSp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685800" y="1406526"/>
            <a:ext cx="7772400" cy="1003300"/>
          </a:xfrm>
        </p:spPr>
        <p:txBody>
          <a:bodyPr/>
          <a:lstStyle>
            <a:lvl1pPr algn="ctr">
              <a:defRPr sz="4400" spc="-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>
            <a:off x="1371600" y="2619379"/>
            <a:ext cx="6400800" cy="11961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12"/>
          </p:nvPr>
        </p:nvSpPr>
        <p:spPr>
          <a:xfrm>
            <a:off x="8162927" y="2"/>
            <a:ext cx="981075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07EC160-846F-4336-A5F8-A1B969F08262}" type="datetime1">
              <a:rPr lang="en-US" smtClean="0"/>
              <a:pPr>
                <a:defRPr/>
              </a:pPr>
              <a:t>2/13/2019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9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E395-C128-43C9-89AF-39C3FE61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E3390-13BC-4A96-9B6F-3FA178C3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F7053-7B0D-4E22-B3E1-C9E0D7EB2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EE5BF-2A65-4FAA-BF45-71802209D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CA13F-3B98-42C4-A508-8A2DA210A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13BC8A-7045-4F11-90F1-42AA7DDA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9DF-A650-41E1-8555-BF2AC5F7A3EF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4D4CD-2F73-4E9B-ADCC-6B364BF9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BF41F-79BE-40AC-A829-195A771E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3532-CB47-4D04-8E15-70E496DDD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3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5A7E-D8A0-4764-BF2F-C1FA72B3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375BB-87EF-43A3-A6FA-5697010EF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D9A9D-39A3-4BC2-BA8E-990A707FD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48732-9045-41FA-9093-E49746F6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59DF-A650-41E1-8555-BF2AC5F7A3EF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EE399-E84F-4C49-B338-2F343171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3FDD5-86E7-46DA-ABAA-ECF841F1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3532-CB47-4D04-8E15-70E496DDD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93000">
              <a:schemeClr val="bg1">
                <a:lumMod val="9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47" y="1497601"/>
            <a:ext cx="8617306" cy="4891132"/>
          </a:xfr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  <a:lvl2pPr marL="6858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2pPr>
            <a:lvl3pPr marL="11430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3pPr>
            <a:lvl4pPr marL="16002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4pPr>
            <a:lvl5pPr marL="2057400" indent="-228600">
              <a:buFont typeface="Calibri" panose="020F0502020204030204" pitchFamily="34" charset="0"/>
              <a:buChar char="–"/>
              <a:defRPr sz="2000" b="1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128"/>
            <a:ext cx="9144000" cy="1132472"/>
          </a:xfrm>
          <a:pattFill prst="wdUpDiag">
            <a:fgClr>
              <a:schemeClr val="accent5">
                <a:lumMod val="50000"/>
              </a:schemeClr>
            </a:fgClr>
            <a:bgClr>
              <a:srgbClr val="002060"/>
            </a:bgClr>
          </a:pattFill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" descr="http://chem.ku.edu/sites/chem.ku.edu/files/images/general/graphics/KUsigvert4C_6inch.png">
            <a:extLst>
              <a:ext uri="{FF2B5EF4-FFF2-40B4-BE49-F238E27FC236}">
                <a16:creationId xmlns:a16="http://schemas.microsoft.com/office/drawing/2014/main" id="{9E8028D5-AEC4-4781-8399-C371EA6465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1760" y="6478233"/>
            <a:ext cx="518987" cy="3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lh4.ggpht.com/90Or1n5kkHFdWelRQgzsGt6EEnLQ6c5kyXC994-cG2VWNOzTD_mxML6ds3cei7uKLqYj=w300">
            <a:extLst>
              <a:ext uri="{FF2B5EF4-FFF2-40B4-BE49-F238E27FC236}">
                <a16:creationId xmlns:a16="http://schemas.microsoft.com/office/drawing/2014/main" id="{5678314C-0C31-4EA0-B1D4-C202066F7B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43" y="6421994"/>
            <a:ext cx="429078" cy="4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19A1E05-1EC0-4FFA-B3C2-5C41517F8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52" y="6478506"/>
            <a:ext cx="742958" cy="3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572E4B-BC86-4F91-B8BB-8BDD8AB15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26714" r="22916" b="28714"/>
          <a:stretch/>
        </p:blipFill>
        <p:spPr>
          <a:xfrm>
            <a:off x="38239" y="6312829"/>
            <a:ext cx="1084854" cy="515182"/>
          </a:xfrm>
          <a:prstGeom prst="rect">
            <a:avLst/>
          </a:prstGeom>
          <a:noFill/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76821648-EF71-48BF-BC9D-C12CE90B1AD4}"/>
              </a:ext>
            </a:extLst>
          </p:cNvPr>
          <p:cNvSpPr/>
          <p:nvPr userDrawn="1"/>
        </p:nvSpPr>
        <p:spPr>
          <a:xfrm>
            <a:off x="1123095" y="6595015"/>
            <a:ext cx="4066089" cy="45719"/>
          </a:xfrm>
          <a:prstGeom prst="rect">
            <a:avLst/>
          </a:prstGeom>
          <a:gradFill flip="none" rotWithShape="1">
            <a:gsLst>
              <a:gs pos="0">
                <a:srgbClr val="0071BC"/>
              </a:gs>
              <a:gs pos="96000">
                <a:srgbClr val="E3E9F3"/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" name="Picture 2" descr="http://brandguide.tamu.edu/downloads/logos/TAMU-logos-rgb/TAM-Logo/TAM-Logo.png">
            <a:extLst>
              <a:ext uri="{FF2B5EF4-FFF2-40B4-BE49-F238E27FC236}">
                <a16:creationId xmlns:a16="http://schemas.microsoft.com/office/drawing/2014/main" id="{1B373494-64D8-46E3-A770-EB9DBE8ADC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15" y="6444509"/>
            <a:ext cx="54864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advancement.uncc.edu/sites/advancement.uncc.edu/files/media/crown.gif">
            <a:extLst>
              <a:ext uri="{FF2B5EF4-FFF2-40B4-BE49-F238E27FC236}">
                <a16:creationId xmlns:a16="http://schemas.microsoft.com/office/drawing/2014/main" id="{08BF4E9A-9638-4AFC-9C2A-6AAFA2C303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05" y="6443687"/>
            <a:ext cx="500680" cy="3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implar-300x238">
            <a:extLst>
              <a:ext uri="{FF2B5EF4-FFF2-40B4-BE49-F238E27FC236}">
                <a16:creationId xmlns:a16="http://schemas.microsoft.com/office/drawing/2014/main" id="{A7DD6CCF-AE0A-4CAC-89C1-CD3F68F010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10" r="84822"/>
          <a:stretch/>
        </p:blipFill>
        <p:spPr bwMode="auto">
          <a:xfrm>
            <a:off x="8457938" y="6461654"/>
            <a:ext cx="507442" cy="34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byu logo">
            <a:extLst>
              <a:ext uri="{FF2B5EF4-FFF2-40B4-BE49-F238E27FC236}">
                <a16:creationId xmlns:a16="http://schemas.microsoft.com/office/drawing/2014/main" id="{958A44DD-8819-46E3-ADFF-EDB80FAE1A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53" y="6491947"/>
            <a:ext cx="566928" cy="28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9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8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.png"/><Relationship Id="rId20" Type="http://schemas.openxmlformats.org/officeDocument/2006/relationships/image" Target="../media/image5.gif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22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AE6CC1-2371-4564-8E42-EC9FA0EDB395}" type="datetimeFigureOut">
              <a:rPr lang="en-US"/>
              <a:pPr>
                <a:defRPr/>
              </a:pPr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2222C5-4054-4286-A32C-3BB9BBF54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63" r:id="rId2"/>
    <p:sldLayoutId id="2147483843" r:id="rId3"/>
    <p:sldLayoutId id="2147483844" r:id="rId4"/>
    <p:sldLayoutId id="214748384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E488B-2FDB-4FCB-A9C0-099D30A30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4E02B-2EE4-40BE-A5B7-47D3907A00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5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17513"/>
            <a:ext cx="82296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207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3" name="Picture 2" descr="http://chem.ku.edu/sites/chem.ku.edu/files/images/general/graphics/KUsigvert4C_6inch.png">
            <a:extLst>
              <a:ext uri="{FF2B5EF4-FFF2-40B4-BE49-F238E27FC236}">
                <a16:creationId xmlns:a16="http://schemas.microsoft.com/office/drawing/2014/main" id="{18D6826D-C545-4A45-8595-33C49461032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1760" y="6478233"/>
            <a:ext cx="518987" cy="3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lh4.ggpht.com/90Or1n5kkHFdWelRQgzsGt6EEnLQ6c5kyXC994-cG2VWNOzTD_mxML6ds3cei7uKLqYj=w300">
            <a:extLst>
              <a:ext uri="{FF2B5EF4-FFF2-40B4-BE49-F238E27FC236}">
                <a16:creationId xmlns:a16="http://schemas.microsoft.com/office/drawing/2014/main" id="{EE64A20E-E6DE-4559-BAC3-0796DA0DE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43" y="6421994"/>
            <a:ext cx="429078" cy="4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4AA44AC4-34C0-4175-B025-4247B52646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52" y="6478506"/>
            <a:ext cx="742958" cy="3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C51BBD9-83E2-4C10-B971-2F625883E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26714" r="22916" b="28714"/>
          <a:stretch/>
        </p:blipFill>
        <p:spPr>
          <a:xfrm>
            <a:off x="38239" y="6312829"/>
            <a:ext cx="1084854" cy="515182"/>
          </a:xfrm>
          <a:prstGeom prst="rect">
            <a:avLst/>
          </a:prstGeom>
          <a:noFill/>
        </p:spPr>
      </p:pic>
      <p:sp>
        <p:nvSpPr>
          <p:cNvPr id="47" name="Rectangle 6">
            <a:extLst>
              <a:ext uri="{FF2B5EF4-FFF2-40B4-BE49-F238E27FC236}">
                <a16:creationId xmlns:a16="http://schemas.microsoft.com/office/drawing/2014/main" id="{65AD6E53-CAC4-4A4A-8201-3B2B823DED05}"/>
              </a:ext>
            </a:extLst>
          </p:cNvPr>
          <p:cNvSpPr/>
          <p:nvPr userDrawn="1"/>
        </p:nvSpPr>
        <p:spPr>
          <a:xfrm>
            <a:off x="1123095" y="6595015"/>
            <a:ext cx="4066089" cy="45719"/>
          </a:xfrm>
          <a:prstGeom prst="rect">
            <a:avLst/>
          </a:prstGeom>
          <a:gradFill flip="none" rotWithShape="1">
            <a:gsLst>
              <a:gs pos="0">
                <a:srgbClr val="0071BC"/>
              </a:gs>
              <a:gs pos="96000">
                <a:srgbClr val="E3E9F3"/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" name="Picture 2" descr="http://brandguide.tamu.edu/downloads/logos/TAMU-logos-rgb/TAM-Logo/TAM-Logo.png">
            <a:extLst>
              <a:ext uri="{FF2B5EF4-FFF2-40B4-BE49-F238E27FC236}">
                <a16:creationId xmlns:a16="http://schemas.microsoft.com/office/drawing/2014/main" id="{2F6B13AE-C07A-4146-A035-28909EE7ED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15" y="6444509"/>
            <a:ext cx="54864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advancement.uncc.edu/sites/advancement.uncc.edu/files/media/crown.gif">
            <a:extLst>
              <a:ext uri="{FF2B5EF4-FFF2-40B4-BE49-F238E27FC236}">
                <a16:creationId xmlns:a16="http://schemas.microsoft.com/office/drawing/2014/main" id="{E701EFE6-7971-47C6-BF78-EA24EE77B5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05" y="6443687"/>
            <a:ext cx="500680" cy="3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simplar-300x238">
            <a:extLst>
              <a:ext uri="{FF2B5EF4-FFF2-40B4-BE49-F238E27FC236}">
                <a16:creationId xmlns:a16="http://schemas.microsoft.com/office/drawing/2014/main" id="{EF43EA63-5F3C-48D7-A9B8-A1E01446318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10" r="84822"/>
          <a:stretch/>
        </p:blipFill>
        <p:spPr bwMode="auto">
          <a:xfrm>
            <a:off x="8457938" y="6461654"/>
            <a:ext cx="507442" cy="34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byu logo">
            <a:extLst>
              <a:ext uri="{FF2B5EF4-FFF2-40B4-BE49-F238E27FC236}">
                <a16:creationId xmlns:a16="http://schemas.microsoft.com/office/drawing/2014/main" id="{BE02FE0E-C957-4DA8-A11F-79C1206547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53" y="6491947"/>
            <a:ext cx="566928" cy="28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9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31.emf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omresearch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26" Type="http://schemas.openxmlformats.org/officeDocument/2006/relationships/image" Target="../media/image59.png"/><Relationship Id="rId3" Type="http://schemas.openxmlformats.org/officeDocument/2006/relationships/image" Target="../media/image36.jpeg"/><Relationship Id="rId21" Type="http://schemas.openxmlformats.org/officeDocument/2006/relationships/image" Target="../media/image54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ake.Smithwick@uncc.edu" TargetMode="External"/><Relationship Id="rId2" Type="http://schemas.openxmlformats.org/officeDocument/2006/relationships/hyperlink" Target="mailto:jdodd@uncc.ed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116197" y="1504923"/>
            <a:ext cx="8944792" cy="15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000066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Operations and Maintenance Benchmarking: </a:t>
            </a:r>
          </a:p>
          <a:p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Three Simple Tools to Save Your Organization Money:</a:t>
            </a:r>
          </a:p>
          <a:p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Culture, Methods, and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4C7168-37D5-4B7F-A6FE-88DB96DA9515}"/>
              </a:ext>
            </a:extLst>
          </p:cNvPr>
          <p:cNvSpPr/>
          <p:nvPr/>
        </p:nvSpPr>
        <p:spPr>
          <a:xfrm>
            <a:off x="0" y="5753819"/>
            <a:ext cx="9144000" cy="940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 descr="OU logo with Wordmark">
            <a:extLst>
              <a:ext uri="{FF2B5EF4-FFF2-40B4-BE49-F238E27FC236}">
                <a16:creationId xmlns:a16="http://schemas.microsoft.com/office/drawing/2014/main" id="{6CAF87A4-7D1F-40D2-B371-D78D5543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19" y="6273435"/>
            <a:ext cx="1807208" cy="35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E2A0FD1C-950F-4D14-B254-7F32169C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52" y="5846078"/>
            <a:ext cx="1726430" cy="28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975F07-A080-4E84-98FC-E3861C4208D9}"/>
              </a:ext>
            </a:extLst>
          </p:cNvPr>
          <p:cNvGrpSpPr/>
          <p:nvPr/>
        </p:nvGrpSpPr>
        <p:grpSpPr>
          <a:xfrm>
            <a:off x="4588813" y="5846078"/>
            <a:ext cx="1144488" cy="280682"/>
            <a:chOff x="3579340" y="6245044"/>
            <a:chExt cx="1539973" cy="3776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BCC5E66-DA19-4258-8642-8B16D47D8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340" y="6245044"/>
              <a:ext cx="553214" cy="3776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A7E794-6134-4EF0-BAE4-1D82A698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7333" y="6254649"/>
              <a:ext cx="951980" cy="331658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6CF8343-2E2D-4386-982B-41FA109F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25676" r="21481" b="27027"/>
          <a:stretch/>
        </p:blipFill>
        <p:spPr>
          <a:xfrm>
            <a:off x="0" y="5887206"/>
            <a:ext cx="1386840" cy="667972"/>
          </a:xfrm>
          <a:prstGeom prst="rect">
            <a:avLst/>
          </a:prstGeom>
        </p:spPr>
      </p:pic>
      <p:pic>
        <p:nvPicPr>
          <p:cNvPr id="26" name="Picture 2" descr="http://advancement.uncc.edu/sites/advancement.uncc.edu/files/media/unc-charlotte-logo.gif">
            <a:extLst>
              <a:ext uri="{FF2B5EF4-FFF2-40B4-BE49-F238E27FC236}">
                <a16:creationId xmlns:a16="http://schemas.microsoft.com/office/drawing/2014/main" id="{B2A9C1EE-5BF5-4368-8F94-DC529864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32" y="5771748"/>
            <a:ext cx="998014" cy="4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ww.fetchlogos.com/wp-content/uploads/2015/10/Texas-AM-Logo.png">
            <a:extLst>
              <a:ext uri="{FF2B5EF4-FFF2-40B4-BE49-F238E27FC236}">
                <a16:creationId xmlns:a16="http://schemas.microsoft.com/office/drawing/2014/main" id="{D4876FB7-D4F4-4217-9A65-50D57FC5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55" y="6061397"/>
            <a:ext cx="1529998" cy="8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implar-300x238">
            <a:extLst>
              <a:ext uri="{FF2B5EF4-FFF2-40B4-BE49-F238E27FC236}">
                <a16:creationId xmlns:a16="http://schemas.microsoft.com/office/drawing/2014/main" id="{64191AE9-0EDB-436F-85FC-2B9C5805B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6" r="48787"/>
          <a:stretch/>
        </p:blipFill>
        <p:spPr bwMode="auto">
          <a:xfrm>
            <a:off x="6927393" y="6318735"/>
            <a:ext cx="1463411" cy="2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simplar-300x238">
            <a:extLst>
              <a:ext uri="{FF2B5EF4-FFF2-40B4-BE49-F238E27FC236}">
                <a16:creationId xmlns:a16="http://schemas.microsoft.com/office/drawing/2014/main" id="{F525F4D4-84E0-4B8B-B51F-232B0E2B1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50624" b="38634"/>
          <a:stretch/>
        </p:blipFill>
        <p:spPr bwMode="auto">
          <a:xfrm>
            <a:off x="7174776" y="5823219"/>
            <a:ext cx="1554821" cy="3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1566F5-0114-4DBE-9009-99B15B336810}"/>
              </a:ext>
            </a:extLst>
          </p:cNvPr>
          <p:cNvSpPr txBox="1"/>
          <p:nvPr/>
        </p:nvSpPr>
        <p:spPr>
          <a:xfrm>
            <a:off x="116197" y="3885640"/>
            <a:ext cx="39009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Justin Dodd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MS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Doctoral Research Assistant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University of North Carolina, Charlotte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BC4372-1A29-4E26-8817-6C95B996FC1E}"/>
              </a:ext>
            </a:extLst>
          </p:cNvPr>
          <p:cNvSpPr txBox="1"/>
          <p:nvPr/>
        </p:nvSpPr>
        <p:spPr>
          <a:xfrm>
            <a:off x="4572000" y="3885641"/>
            <a:ext cx="39009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Jake Smithwick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PhD, FMP,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SFP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Professor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University of North Carolina, Charlotte</a:t>
            </a:r>
          </a:p>
        </p:txBody>
      </p:sp>
    </p:spTree>
    <p:extLst>
      <p:ext uri="{BB962C8B-B14F-4D97-AF65-F5344CB8AC3E}">
        <p14:creationId xmlns:p14="http://schemas.microsoft.com/office/powerpoint/2010/main" val="427175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61BE93-211C-47D2-9502-ABE03BCF2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527" y="2639781"/>
            <a:ext cx="5133277" cy="24508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ECA26D-64EF-4359-82FE-C0DFF632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Benchmarking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7C09F-7B32-4005-9F35-D28E28F91F74}"/>
              </a:ext>
            </a:extLst>
          </p:cNvPr>
          <p:cNvSpPr/>
          <p:nvPr/>
        </p:nvSpPr>
        <p:spPr>
          <a:xfrm>
            <a:off x="1840784" y="51679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lvl="1"/>
            <a:r>
              <a:rPr lang="en-US" b="1" dirty="0"/>
              <a:t>“Best-in-class” became a widely recognized term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4CA14-E77F-484E-9A16-68146955BBB7}"/>
              </a:ext>
            </a:extLst>
          </p:cNvPr>
          <p:cNvSpPr txBox="1"/>
          <p:nvPr/>
        </p:nvSpPr>
        <p:spPr>
          <a:xfrm>
            <a:off x="288388" y="1575582"/>
            <a:ext cx="405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Auto Manufacturing Benchmarking</a:t>
            </a:r>
          </a:p>
        </p:txBody>
      </p:sp>
    </p:spTree>
    <p:extLst>
      <p:ext uri="{BB962C8B-B14F-4D97-AF65-F5344CB8AC3E}">
        <p14:creationId xmlns:p14="http://schemas.microsoft.com/office/powerpoint/2010/main" val="28665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ECA26D-64EF-4359-82FE-C0DFF632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Benchmarking: Definition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3E8EDF-DB1C-41A6-B6C9-8E0B9A35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1373424"/>
            <a:ext cx="8617306" cy="4891132"/>
          </a:xfrm>
        </p:spPr>
        <p:txBody>
          <a:bodyPr>
            <a:normAutofit/>
          </a:bodyPr>
          <a:lstStyle/>
          <a:p>
            <a:r>
              <a:rPr lang="en-US" sz="4800" dirty="0"/>
              <a:t>“The search for industry best practices that lead to superior performance” ~ Robert Camp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Best Practice – what gets the job done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8234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55CFD-4FDD-49DA-BBD6-B2B668A0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" y="1388533"/>
            <a:ext cx="9142366" cy="441395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8DEE448-82E6-4B3D-87CB-49B32578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Process</a:t>
            </a:r>
          </a:p>
        </p:txBody>
      </p:sp>
    </p:spTree>
    <p:extLst>
      <p:ext uri="{BB962C8B-B14F-4D97-AF65-F5344CB8AC3E}">
        <p14:creationId xmlns:p14="http://schemas.microsoft.com/office/powerpoint/2010/main" val="1876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B89780-B3E7-491F-9700-08CB62F9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85800"/>
            <a:ext cx="2486468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latin typeface="+mj-lt"/>
              </a:rPr>
              <a:t>Types of benchmarks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E69A08B-105D-4284-A5F4-CE902011BB79}"/>
              </a:ext>
            </a:extLst>
          </p:cNvPr>
          <p:cNvSpPr/>
          <p:nvPr/>
        </p:nvSpPr>
        <p:spPr>
          <a:xfrm>
            <a:off x="3757612" y="1423829"/>
            <a:ext cx="4869656" cy="4013100"/>
          </a:xfrm>
          <a:custGeom>
            <a:avLst/>
            <a:gdLst>
              <a:gd name="connsiteX0" fmla="*/ 0 w 4869656"/>
              <a:gd name="connsiteY0" fmla="*/ 0 h 4013100"/>
              <a:gd name="connsiteX1" fmla="*/ 4869656 w 4869656"/>
              <a:gd name="connsiteY1" fmla="*/ 0 h 4013100"/>
              <a:gd name="connsiteX2" fmla="*/ 4869656 w 4869656"/>
              <a:gd name="connsiteY2" fmla="*/ 4013100 h 4013100"/>
              <a:gd name="connsiteX3" fmla="*/ 0 w 4869656"/>
              <a:gd name="connsiteY3" fmla="*/ 4013100 h 4013100"/>
              <a:gd name="connsiteX4" fmla="*/ 0 w 4869656"/>
              <a:gd name="connsiteY4" fmla="*/ 0 h 40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656" h="4013100">
                <a:moveTo>
                  <a:pt x="0" y="0"/>
                </a:moveTo>
                <a:lnTo>
                  <a:pt x="4869656" y="0"/>
                </a:lnTo>
                <a:lnTo>
                  <a:pt x="4869656" y="4013100"/>
                </a:lnTo>
                <a:lnTo>
                  <a:pt x="0" y="40131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7939" tIns="541528" rIns="377939" bIns="184912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1" kern="1200" dirty="0"/>
              <a:t>Internal</a:t>
            </a:r>
          </a:p>
          <a:p>
            <a:pPr marL="457200" lvl="2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Intra-organizational</a:t>
            </a:r>
          </a:p>
          <a:p>
            <a:pPr marL="457200" lvl="2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Sub-units vs. other sub-units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1" kern="1200" dirty="0">
                <a:solidFill>
                  <a:srgbClr val="FF0000"/>
                </a:solidFill>
              </a:rPr>
              <a:t>Competitive</a:t>
            </a:r>
          </a:p>
          <a:p>
            <a:pPr marL="457200" lvl="2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Inter-organizational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1" kern="1200" dirty="0">
                <a:solidFill>
                  <a:srgbClr val="FF0000"/>
                </a:solidFill>
              </a:rPr>
              <a:t>Generic</a:t>
            </a:r>
          </a:p>
          <a:p>
            <a:pPr marL="457200" lvl="2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/>
              <a:t>Across industries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52D280-9FF6-41D8-965C-074E4E406378}"/>
              </a:ext>
            </a:extLst>
          </p:cNvPr>
          <p:cNvSpPr/>
          <p:nvPr/>
        </p:nvSpPr>
        <p:spPr>
          <a:xfrm>
            <a:off x="4001094" y="1040069"/>
            <a:ext cx="3408759" cy="767520"/>
          </a:xfrm>
          <a:custGeom>
            <a:avLst/>
            <a:gdLst>
              <a:gd name="connsiteX0" fmla="*/ 0 w 3408759"/>
              <a:gd name="connsiteY0" fmla="*/ 127923 h 767520"/>
              <a:gd name="connsiteX1" fmla="*/ 127923 w 3408759"/>
              <a:gd name="connsiteY1" fmla="*/ 0 h 767520"/>
              <a:gd name="connsiteX2" fmla="*/ 3280836 w 3408759"/>
              <a:gd name="connsiteY2" fmla="*/ 0 h 767520"/>
              <a:gd name="connsiteX3" fmla="*/ 3408759 w 3408759"/>
              <a:gd name="connsiteY3" fmla="*/ 127923 h 767520"/>
              <a:gd name="connsiteX4" fmla="*/ 3408759 w 3408759"/>
              <a:gd name="connsiteY4" fmla="*/ 639597 h 767520"/>
              <a:gd name="connsiteX5" fmla="*/ 3280836 w 3408759"/>
              <a:gd name="connsiteY5" fmla="*/ 767520 h 767520"/>
              <a:gd name="connsiteX6" fmla="*/ 127923 w 3408759"/>
              <a:gd name="connsiteY6" fmla="*/ 767520 h 767520"/>
              <a:gd name="connsiteX7" fmla="*/ 0 w 3408759"/>
              <a:gd name="connsiteY7" fmla="*/ 639597 h 767520"/>
              <a:gd name="connsiteX8" fmla="*/ 0 w 3408759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8759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280836" y="0"/>
                </a:lnTo>
                <a:cubicBezTo>
                  <a:pt x="3351486" y="0"/>
                  <a:pt x="3408759" y="57273"/>
                  <a:pt x="3408759" y="127923"/>
                </a:cubicBezTo>
                <a:lnTo>
                  <a:pt x="3408759" y="639597"/>
                </a:lnTo>
                <a:cubicBezTo>
                  <a:pt x="3408759" y="710247"/>
                  <a:pt x="3351486" y="767520"/>
                  <a:pt x="3280836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310" tIns="37467" rIns="166310" bIns="37467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kern="1200"/>
              <a:t>Types of Benchmarks:</a:t>
            </a: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41829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D36EA-A785-474B-9C3E-FA199989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18" y="3249636"/>
            <a:ext cx="8606333" cy="2887095"/>
          </a:xfrm>
        </p:spPr>
        <p:txBody>
          <a:bodyPr>
            <a:normAutofit/>
          </a:bodyPr>
          <a:lstStyle/>
          <a:p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A continual process…there is always room for improvement!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CEA84-9B96-4CF1-BA3B-88EDA0E48F7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Benchmarking Methodology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E4CDC-C5BD-4EBB-9F5A-827BF19A90BF}"/>
              </a:ext>
            </a:extLst>
          </p:cNvPr>
          <p:cNvSpPr txBox="1"/>
          <p:nvPr/>
        </p:nvSpPr>
        <p:spPr>
          <a:xfrm>
            <a:off x="707324" y="2732585"/>
            <a:ext cx="8117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/>
              <a:t>Define what to benchmark</a:t>
            </a:r>
          </a:p>
          <a:p>
            <a:pPr marL="342900" indent="-342900">
              <a:buAutoNum type="arabicPeriod"/>
            </a:pPr>
            <a:r>
              <a:rPr lang="en-US" sz="2800" b="1" dirty="0"/>
              <a:t>Form a benchmarking team</a:t>
            </a:r>
          </a:p>
          <a:p>
            <a:pPr marL="342900" indent="-342900">
              <a:buAutoNum type="arabicPeriod"/>
            </a:pPr>
            <a:r>
              <a:rPr lang="en-US" sz="2800" b="1" dirty="0"/>
              <a:t>Identify benchmarking partners</a:t>
            </a:r>
          </a:p>
          <a:p>
            <a:pPr marL="342900" indent="-342900">
              <a:buAutoNum type="arabicPeriod"/>
            </a:pPr>
            <a:r>
              <a:rPr lang="en-US" sz="2800" b="1" dirty="0"/>
              <a:t>Collect and analyze benchmarking information</a:t>
            </a:r>
          </a:p>
          <a:p>
            <a:pPr marL="342900" indent="-342900">
              <a:buAutoNum type="arabicPeriod"/>
            </a:pPr>
            <a:r>
              <a:rPr lang="en-US" sz="2800" b="1" dirty="0"/>
              <a:t>Take 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5E4BF-885B-41AA-B24D-F43BE2B5ED68}"/>
              </a:ext>
            </a:extLst>
          </p:cNvPr>
          <p:cNvSpPr txBox="1"/>
          <p:nvPr/>
        </p:nvSpPr>
        <p:spPr>
          <a:xfrm>
            <a:off x="921434" y="1477108"/>
            <a:ext cx="730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we go about benchmarking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9EE45-4FFB-49CC-9338-94329D8C26C6}"/>
              </a:ext>
            </a:extLst>
          </p:cNvPr>
          <p:cNvSpPr txBox="1"/>
          <p:nvPr/>
        </p:nvSpPr>
        <p:spPr>
          <a:xfrm>
            <a:off x="1477108" y="5451231"/>
            <a:ext cx="637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Repeat Steps 1-5 for continual improvement</a:t>
            </a:r>
          </a:p>
        </p:txBody>
      </p:sp>
    </p:spTree>
    <p:extLst>
      <p:ext uri="{BB962C8B-B14F-4D97-AF65-F5344CB8AC3E}">
        <p14:creationId xmlns:p14="http://schemas.microsoft.com/office/powerpoint/2010/main" val="391577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73296F-15E8-4186-81A6-13F5E971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4373"/>
            <a:ext cx="9144000" cy="1132472"/>
          </a:xfrm>
        </p:spPr>
        <p:txBody>
          <a:bodyPr>
            <a:normAutofit fontScale="90000"/>
          </a:bodyPr>
          <a:lstStyle/>
          <a:p>
            <a:r>
              <a:rPr lang="en-US" dirty="0"/>
              <a:t>Tool 2: Follow a Benchmarking Model</a:t>
            </a:r>
          </a:p>
        </p:txBody>
      </p:sp>
    </p:spTree>
    <p:extLst>
      <p:ext uri="{BB962C8B-B14F-4D97-AF65-F5344CB8AC3E}">
        <p14:creationId xmlns:p14="http://schemas.microsoft.com/office/powerpoint/2010/main" val="264046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6017-AAEF-4D7A-B876-4663CC8D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	What to Benchmark</a:t>
            </a:r>
          </a:p>
        </p:txBody>
      </p:sp>
    </p:spTree>
    <p:extLst>
      <p:ext uri="{BB962C8B-B14F-4D97-AF65-F5344CB8AC3E}">
        <p14:creationId xmlns:p14="http://schemas.microsoft.com/office/powerpoint/2010/main" val="1814525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B816FA-9B28-4E89-9D5E-4FE75263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measuring?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9FDE9-696E-43ED-A1CD-3586E8F9A7F7}"/>
              </a:ext>
            </a:extLst>
          </p:cNvPr>
          <p:cNvSpPr txBox="1"/>
          <p:nvPr/>
        </p:nvSpPr>
        <p:spPr>
          <a:xfrm>
            <a:off x="2324430" y="1245600"/>
            <a:ext cx="4495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Metrics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0D310-628B-40C6-B2F7-CDF45F60E27A}"/>
              </a:ext>
            </a:extLst>
          </p:cNvPr>
          <p:cNvSpPr txBox="1"/>
          <p:nvPr/>
        </p:nvSpPr>
        <p:spPr>
          <a:xfrm>
            <a:off x="1619250" y="3714767"/>
            <a:ext cx="5658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367C2-DAFF-4822-AA4B-21EA2A5FC5F5}"/>
              </a:ext>
            </a:extLst>
          </p:cNvPr>
          <p:cNvSpPr txBox="1"/>
          <p:nvPr/>
        </p:nvSpPr>
        <p:spPr>
          <a:xfrm>
            <a:off x="1749753" y="2681569"/>
            <a:ext cx="564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“85% of work orders completed on time”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79436-CD04-49B2-A54F-4880CF9227D5}"/>
              </a:ext>
            </a:extLst>
          </p:cNvPr>
          <p:cNvSpPr txBox="1"/>
          <p:nvPr/>
        </p:nvSpPr>
        <p:spPr>
          <a:xfrm>
            <a:off x="1423927" y="5185490"/>
            <a:ext cx="6296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“We actively use a green recycling program.”</a:t>
            </a:r>
          </a:p>
        </p:txBody>
      </p:sp>
    </p:spTree>
    <p:extLst>
      <p:ext uri="{BB962C8B-B14F-4D97-AF65-F5344CB8AC3E}">
        <p14:creationId xmlns:p14="http://schemas.microsoft.com/office/powerpoint/2010/main" val="16569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D97455-A4B6-4C04-A027-2F04D8AF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918"/>
            <a:ext cx="9144000" cy="1132472"/>
          </a:xfrm>
        </p:spPr>
        <p:txBody>
          <a:bodyPr/>
          <a:lstStyle/>
          <a:p>
            <a:r>
              <a:rPr lang="en-US" dirty="0"/>
              <a:t>Facility O &amp; M: KPIs &amp; Benchmarks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85685-9CF8-4841-B6E0-F3EDEFEF277A}"/>
              </a:ext>
            </a:extLst>
          </p:cNvPr>
          <p:cNvSpPr txBox="1"/>
          <p:nvPr/>
        </p:nvSpPr>
        <p:spPr>
          <a:xfrm>
            <a:off x="129601" y="1322961"/>
            <a:ext cx="323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Metrics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D9999-15EC-4222-993B-47B2F8F124C3}"/>
              </a:ext>
            </a:extLst>
          </p:cNvPr>
          <p:cNvSpPr txBox="1"/>
          <p:nvPr/>
        </p:nvSpPr>
        <p:spPr>
          <a:xfrm>
            <a:off x="441187" y="2246291"/>
            <a:ext cx="3969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Common Data Types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Occupancy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Maintenance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Janitorial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Utility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Management &amp;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Occupant Satisfaction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9FEC7-8E6F-49F3-A852-BA50CE8DB5D1}"/>
              </a:ext>
            </a:extLst>
          </p:cNvPr>
          <p:cNvSpPr txBox="1"/>
          <p:nvPr/>
        </p:nvSpPr>
        <p:spPr>
          <a:xfrm>
            <a:off x="4633358" y="2246291"/>
            <a:ext cx="3969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Metrics correspond to fundamental Facility services or how we play the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Measure how building services perform</a:t>
            </a:r>
          </a:p>
        </p:txBody>
      </p:sp>
    </p:spTree>
    <p:extLst>
      <p:ext uri="{BB962C8B-B14F-4D97-AF65-F5344CB8AC3E}">
        <p14:creationId xmlns:p14="http://schemas.microsoft.com/office/powerpoint/2010/main" val="3372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D97455-A4B6-4C04-A027-2F04D8AF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918"/>
            <a:ext cx="9144000" cy="1132472"/>
          </a:xfrm>
        </p:spPr>
        <p:txBody>
          <a:bodyPr/>
          <a:lstStyle/>
          <a:p>
            <a:r>
              <a:rPr lang="en-US" dirty="0"/>
              <a:t>Facility O &amp; M: KPIs &amp; Benchmarks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85685-9CF8-4841-B6E0-F3EDEFEF277A}"/>
              </a:ext>
            </a:extLst>
          </p:cNvPr>
          <p:cNvSpPr txBox="1"/>
          <p:nvPr/>
        </p:nvSpPr>
        <p:spPr>
          <a:xfrm>
            <a:off x="228075" y="4410819"/>
            <a:ext cx="3236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Some metrics are more strategic than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025D5-9F08-4D71-A982-7872E8D0B7A9}"/>
              </a:ext>
            </a:extLst>
          </p:cNvPr>
          <p:cNvSpPr txBox="1"/>
          <p:nvPr/>
        </p:nvSpPr>
        <p:spPr>
          <a:xfrm>
            <a:off x="3699802" y="1322961"/>
            <a:ext cx="449462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TOP Five Maintenance KPIs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Percentage of Work Orders closed 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Preventative maintenance backlog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Time to respond to work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Number of service complaints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Time to repair work requests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4C07F-7E92-42EF-966B-F96BD09C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3" y="1218390"/>
            <a:ext cx="3003013" cy="30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4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47" y="1497601"/>
            <a:ext cx="6863168" cy="4891132"/>
          </a:xfrm>
        </p:spPr>
        <p:txBody>
          <a:bodyPr>
            <a:noAutofit/>
          </a:bodyPr>
          <a:lstStyle/>
          <a:p>
            <a:r>
              <a:rPr lang="en-US" sz="2000" dirty="0"/>
              <a:t>Group of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researchers</a:t>
            </a:r>
            <a:r>
              <a:rPr lang="en-US" sz="2000" dirty="0"/>
              <a:t> and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educators</a:t>
            </a:r>
          </a:p>
          <a:p>
            <a:endParaRPr lang="en-US" sz="1200" dirty="0"/>
          </a:p>
          <a:p>
            <a:r>
              <a:rPr lang="en-US" sz="2000" dirty="0"/>
              <a:t>Integrated within the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parties </a:t>
            </a:r>
            <a:r>
              <a:rPr lang="en-US" sz="2000" dirty="0"/>
              <a:t>(clients/buyers and vendors)</a:t>
            </a:r>
          </a:p>
          <a:p>
            <a:endParaRPr lang="en-US" sz="1200" dirty="0"/>
          </a:p>
          <a:p>
            <a:r>
              <a:rPr lang="en-US" sz="2000" dirty="0"/>
              <a:t>Developed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tools, methods, &amp; training</a:t>
            </a:r>
            <a:r>
              <a:rPr lang="en-US" sz="2000" dirty="0"/>
              <a:t> to enhance:</a:t>
            </a:r>
          </a:p>
          <a:p>
            <a:pPr lvl="1"/>
            <a:r>
              <a:rPr lang="en-US" dirty="0"/>
              <a:t>Organizational Transformation</a:t>
            </a:r>
          </a:p>
          <a:p>
            <a:pPr lvl="1"/>
            <a:r>
              <a:rPr lang="en-US" dirty="0"/>
              <a:t>Procurement &amp; Sourcing</a:t>
            </a:r>
          </a:p>
          <a:p>
            <a:pPr lvl="1"/>
            <a:r>
              <a:rPr lang="en-US" dirty="0"/>
              <a:t>Project &amp; Risk Management</a:t>
            </a:r>
          </a:p>
          <a:p>
            <a:pPr lvl="1"/>
            <a:r>
              <a:rPr lang="en-US" dirty="0"/>
              <a:t>Operational Efficiency </a:t>
            </a:r>
          </a:p>
          <a:p>
            <a:pPr lvl="1"/>
            <a:r>
              <a:rPr lang="en-US" dirty="0"/>
              <a:t>Human Dimensions</a:t>
            </a:r>
          </a:p>
          <a:p>
            <a:pPr lvl="1"/>
            <a:r>
              <a:rPr lang="en-US" dirty="0"/>
              <a:t>Performance Measurements</a:t>
            </a:r>
          </a:p>
          <a:p>
            <a:pPr lvl="1"/>
            <a:r>
              <a:rPr lang="en-US" dirty="0"/>
              <a:t>Benchmarking &amp; Workforce</a:t>
            </a:r>
          </a:p>
          <a:p>
            <a:pPr lvl="1"/>
            <a:r>
              <a:rPr lang="en-US" dirty="0"/>
              <a:t>Facility Management Professional Training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Simplar</a:t>
            </a:r>
            <a:r>
              <a:rPr lang="en-US" dirty="0"/>
              <a:t> Institute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06583" y="710200"/>
            <a:ext cx="1637392" cy="5509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kinlane-productions.s3.amazonaws.com/api-evangelist-site/blog/the-university-of-oklaho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58" y="3348145"/>
            <a:ext cx="784352" cy="9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hem.ku.edu/sites/chem.ku.edu/files/images/general/graphics/KUsigvert4C_6in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63" y="1824334"/>
            <a:ext cx="989942" cy="7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53" y="931877"/>
            <a:ext cx="1097962" cy="73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advancement.uncc.edu/sites/advancement.uncc.edu/files/media/unc-charlotte-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98" y="2650164"/>
            <a:ext cx="1301872" cy="5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etchlogos.com/wp-content/uploads/2015/10/Texas-AM-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26515"/>
          <a:stretch/>
        </p:blipFill>
        <p:spPr bwMode="auto">
          <a:xfrm>
            <a:off x="7240086" y="4392769"/>
            <a:ext cx="1767896" cy="5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25676" r="21481" b="27027"/>
          <a:stretch/>
        </p:blipFill>
        <p:spPr>
          <a:xfrm>
            <a:off x="4468558" y="3929679"/>
            <a:ext cx="2413195" cy="1162318"/>
          </a:xfrm>
          <a:prstGeom prst="rect">
            <a:avLst/>
          </a:prstGeom>
        </p:spPr>
      </p:pic>
      <p:pic>
        <p:nvPicPr>
          <p:cNvPr id="1026" name="Picture 2" descr="institutional sweep logo variations">
            <a:extLst>
              <a:ext uri="{FF2B5EF4-FFF2-40B4-BE49-F238E27FC236}">
                <a16:creationId xmlns:a16="http://schemas.microsoft.com/office/drawing/2014/main" id="{21E61429-3303-484B-9DD5-21357494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1" r="66319" b="11058"/>
          <a:stretch/>
        </p:blipFill>
        <p:spPr bwMode="auto">
          <a:xfrm>
            <a:off x="7631680" y="5620012"/>
            <a:ext cx="984709" cy="6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righam young university logo">
            <a:extLst>
              <a:ext uri="{FF2B5EF4-FFF2-40B4-BE49-F238E27FC236}">
                <a16:creationId xmlns:a16="http://schemas.microsoft.com/office/drawing/2014/main" id="{3C300220-EA60-4736-A601-9E2AEC64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64" y="4961596"/>
            <a:ext cx="1178540" cy="54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D9D8AC-3E97-4AC8-BB37-7AD4D56C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 Janitorial Practices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B5CCE-31CE-4EB9-8E2B-09B4B9949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9"/>
          <a:stretch/>
        </p:blipFill>
        <p:spPr>
          <a:xfrm>
            <a:off x="0" y="1718187"/>
            <a:ext cx="9144000" cy="460493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7D8967B-ED83-4825-8B6E-92059997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1497601"/>
            <a:ext cx="3976959" cy="4891132"/>
          </a:xfrm>
        </p:spPr>
        <p:txBody>
          <a:bodyPr/>
          <a:lstStyle/>
          <a:p>
            <a:r>
              <a:rPr lang="en-US" dirty="0"/>
              <a:t>About 77% of FMs use at least ONE green janitorial practice</a:t>
            </a:r>
          </a:p>
          <a:p>
            <a:endParaRPr lang="en-US" dirty="0"/>
          </a:p>
          <a:p>
            <a:r>
              <a:rPr lang="en-US" dirty="0"/>
              <a:t>Larger sites tend to use practices more often</a:t>
            </a:r>
          </a:p>
          <a:p>
            <a:endParaRPr lang="en-US" dirty="0"/>
          </a:p>
          <a:p>
            <a:r>
              <a:rPr lang="en-US" u="sng" dirty="0"/>
              <a:t>Auditing</a:t>
            </a:r>
            <a:r>
              <a:rPr lang="en-US" dirty="0"/>
              <a:t> was the most commonly used green practice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FD2E5-F518-4429-B7D0-2E935EBD66E9}"/>
              </a:ext>
            </a:extLst>
          </p:cNvPr>
          <p:cNvSpPr txBox="1"/>
          <p:nvPr/>
        </p:nvSpPr>
        <p:spPr>
          <a:xfrm>
            <a:off x="5302315" y="4515898"/>
            <a:ext cx="32576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About ¼ of FMs</a:t>
            </a:r>
          </a:p>
          <a:p>
            <a:pPr algn="ctr"/>
            <a:r>
              <a:rPr lang="en-US" sz="3200" b="1" dirty="0"/>
              <a:t>don’t use any</a:t>
            </a:r>
          </a:p>
          <a:p>
            <a:pPr algn="ctr"/>
            <a:r>
              <a:rPr lang="en-US" sz="3200" b="1" dirty="0"/>
              <a:t>green practice</a:t>
            </a:r>
          </a:p>
        </p:txBody>
      </p:sp>
    </p:spTree>
    <p:extLst>
      <p:ext uri="{BB962C8B-B14F-4D97-AF65-F5344CB8AC3E}">
        <p14:creationId xmlns:p14="http://schemas.microsoft.com/office/powerpoint/2010/main" val="1263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22934 -0.17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88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718F2D-5862-466D-9419-992E2EDE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Costs of Green Certification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91BA0-99CF-4EDC-92E1-9A43AB537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24" y="1413765"/>
            <a:ext cx="6331352" cy="24026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B38969-E65C-4354-A1F4-BFE2A7577100}"/>
              </a:ext>
            </a:extLst>
          </p:cNvPr>
          <p:cNvSpPr/>
          <p:nvPr/>
        </p:nvSpPr>
        <p:spPr>
          <a:xfrm>
            <a:off x="6755405" y="3370006"/>
            <a:ext cx="795769" cy="361336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B623FB-37BA-451F-82E2-1D7DC330C93E}"/>
              </a:ext>
            </a:extLst>
          </p:cNvPr>
          <p:cNvSpPr/>
          <p:nvPr/>
        </p:nvSpPr>
        <p:spPr>
          <a:xfrm>
            <a:off x="6755404" y="3008670"/>
            <a:ext cx="795769" cy="36133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4C0AB-FD27-4B6D-948F-ED6A5B33ADAF}"/>
              </a:ext>
            </a:extLst>
          </p:cNvPr>
          <p:cNvSpPr txBox="1"/>
          <p:nvPr/>
        </p:nvSpPr>
        <p:spPr>
          <a:xfrm>
            <a:off x="631659" y="4367017"/>
            <a:ext cx="7880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So, green certification may save money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CE6AC9-0C36-4A26-B33B-C309299B6D3D}"/>
              </a:ext>
            </a:extLst>
          </p:cNvPr>
          <p:cNvSpPr/>
          <p:nvPr/>
        </p:nvSpPr>
        <p:spPr>
          <a:xfrm>
            <a:off x="39349" y="5800157"/>
            <a:ext cx="5545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Get the full </a:t>
            </a:r>
            <a:r>
              <a:rPr lang="en-US" dirty="0" err="1"/>
              <a:t>O&amp;M</a:t>
            </a:r>
            <a:r>
              <a:rPr lang="en-US" dirty="0"/>
              <a:t> report here: </a:t>
            </a:r>
            <a:r>
              <a:rPr lang="en-US" dirty="0">
                <a:hlinkClick r:id="rId3"/>
              </a:rPr>
              <a:t>http://bit.ly/omresearch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D9D8AC-3E97-4AC8-BB37-7AD4D56C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Legislative Mandates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B5CCE-31CE-4EB9-8E2B-09B4B9949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3" y="1718187"/>
            <a:ext cx="8718893" cy="460493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7D8967B-ED83-4825-8B6E-92059997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1497601"/>
            <a:ext cx="3976959" cy="4891132"/>
          </a:xfrm>
        </p:spPr>
        <p:txBody>
          <a:bodyPr/>
          <a:lstStyle/>
          <a:p>
            <a:r>
              <a:rPr lang="en-US" dirty="0"/>
              <a:t>Again, larger sites tend to use practices more often</a:t>
            </a:r>
          </a:p>
          <a:p>
            <a:endParaRPr lang="en-US" dirty="0"/>
          </a:p>
          <a:p>
            <a:r>
              <a:rPr lang="en-US" dirty="0"/>
              <a:t>Manufacturing has more mandates than other industry sectors</a:t>
            </a:r>
          </a:p>
          <a:p>
            <a:endParaRPr lang="en-US" dirty="0"/>
          </a:p>
          <a:p>
            <a:r>
              <a:rPr lang="en-US" u="sng" dirty="0"/>
              <a:t>Waste Stream Management</a:t>
            </a:r>
            <a:r>
              <a:rPr lang="en-US" dirty="0"/>
              <a:t> was the most common mandate</a:t>
            </a:r>
            <a:endParaRPr lang="en-US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38401-E8A6-4BE8-BA08-DDA76924F337}"/>
              </a:ext>
            </a:extLst>
          </p:cNvPr>
          <p:cNvSpPr txBox="1"/>
          <p:nvPr/>
        </p:nvSpPr>
        <p:spPr>
          <a:xfrm>
            <a:off x="5063469" y="4515898"/>
            <a:ext cx="37353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About 45% of FMs</a:t>
            </a:r>
          </a:p>
          <a:p>
            <a:pPr algn="ctr"/>
            <a:r>
              <a:rPr lang="en-US" sz="3200" b="1" dirty="0"/>
              <a:t>have at least</a:t>
            </a:r>
          </a:p>
          <a:p>
            <a:pPr algn="ctr"/>
            <a:r>
              <a:rPr lang="en-US" sz="3200" b="1" dirty="0"/>
              <a:t>one mandate</a:t>
            </a:r>
          </a:p>
        </p:txBody>
      </p:sp>
    </p:spTree>
    <p:extLst>
      <p:ext uri="{BB962C8B-B14F-4D97-AF65-F5344CB8AC3E}">
        <p14:creationId xmlns:p14="http://schemas.microsoft.com/office/powerpoint/2010/main" val="37416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22934 -0.17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88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B46E-77AA-4A6E-8F1C-E8B3DD12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	Form a Benchmarking Team</a:t>
            </a:r>
          </a:p>
        </p:txBody>
      </p:sp>
    </p:spTree>
    <p:extLst>
      <p:ext uri="{BB962C8B-B14F-4D97-AF65-F5344CB8AC3E}">
        <p14:creationId xmlns:p14="http://schemas.microsoft.com/office/powerpoint/2010/main" val="1992295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A06D80-9371-4FED-AE82-AA358CA4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1497601"/>
            <a:ext cx="5666185" cy="4891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How do we find the people?</a:t>
            </a:r>
          </a:p>
          <a:p>
            <a:r>
              <a:rPr lang="en-US" sz="3600" dirty="0"/>
              <a:t>Recruit a representative team</a:t>
            </a:r>
          </a:p>
          <a:p>
            <a:pPr lvl="1"/>
            <a:r>
              <a:rPr lang="en-US" sz="2400" dirty="0"/>
              <a:t>All Levels and educational backgrounds</a:t>
            </a:r>
          </a:p>
          <a:p>
            <a:pPr lvl="2"/>
            <a:r>
              <a:rPr lang="en-US" sz="2400" dirty="0"/>
              <a:t>Facility Manager</a:t>
            </a:r>
          </a:p>
          <a:p>
            <a:pPr lvl="2"/>
            <a:r>
              <a:rPr lang="en-US" sz="2400" dirty="0"/>
              <a:t>Upper level management</a:t>
            </a:r>
          </a:p>
          <a:p>
            <a:pPr lvl="2"/>
            <a:r>
              <a:rPr lang="en-US" sz="2400" dirty="0"/>
              <a:t>IT (Data Analyst)</a:t>
            </a:r>
          </a:p>
          <a:p>
            <a:pPr lvl="2"/>
            <a:r>
              <a:rPr lang="en-US" sz="2400" dirty="0"/>
              <a:t>Staff managers</a:t>
            </a:r>
          </a:p>
          <a:p>
            <a:pPr lvl="2"/>
            <a:r>
              <a:rPr lang="en-US" sz="2400" dirty="0"/>
              <a:t>Technicians</a:t>
            </a:r>
          </a:p>
          <a:p>
            <a:pPr lvl="2"/>
            <a:r>
              <a:rPr lang="en-US" sz="2400" dirty="0"/>
              <a:t>Janitors</a:t>
            </a:r>
          </a:p>
          <a:p>
            <a:pPr lvl="1"/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08D38B-CCB8-4E21-927D-4D262FC4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128"/>
            <a:ext cx="9144000" cy="1132472"/>
          </a:xfrm>
        </p:spPr>
        <p:txBody>
          <a:bodyPr/>
          <a:lstStyle/>
          <a:p>
            <a:r>
              <a:rPr lang="en-US"/>
              <a:t>Facility Benchmarking Teams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1B46B-1A73-4243-A979-A2A1A9C22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83" y="2729741"/>
            <a:ext cx="3944470" cy="2630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95581-D4E0-4885-9146-F986B74FE3ED}"/>
              </a:ext>
            </a:extLst>
          </p:cNvPr>
          <p:cNvSpPr txBox="1"/>
          <p:nvPr/>
        </p:nvSpPr>
        <p:spPr>
          <a:xfrm>
            <a:off x="5054999" y="5612400"/>
            <a:ext cx="370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Champions</a:t>
            </a:r>
          </a:p>
        </p:txBody>
      </p:sp>
    </p:spTree>
    <p:extLst>
      <p:ext uri="{BB962C8B-B14F-4D97-AF65-F5344CB8AC3E}">
        <p14:creationId xmlns:p14="http://schemas.microsoft.com/office/powerpoint/2010/main" val="24110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A06D80-9371-4FED-AE82-AA358CA4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1497601"/>
            <a:ext cx="3907724" cy="4891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do we meet and what do we do?</a:t>
            </a:r>
          </a:p>
          <a:p>
            <a:r>
              <a:rPr lang="en-US" dirty="0"/>
              <a:t>Regular meetings</a:t>
            </a:r>
          </a:p>
          <a:p>
            <a:r>
              <a:rPr lang="en-US" dirty="0"/>
              <a:t>Foster your Champions</a:t>
            </a:r>
          </a:p>
          <a:p>
            <a:r>
              <a:rPr lang="en-US" dirty="0"/>
              <a:t>Have an agenda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08D38B-CCB8-4E21-927D-4D262FC4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128"/>
            <a:ext cx="9144000" cy="1132472"/>
          </a:xfrm>
        </p:spPr>
        <p:txBody>
          <a:bodyPr/>
          <a:lstStyle/>
          <a:p>
            <a:r>
              <a:rPr lang="en-US"/>
              <a:t>Facility Benchmarking Teams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47EBB-557F-4C19-819A-2080A8EE483C}"/>
              </a:ext>
            </a:extLst>
          </p:cNvPr>
          <p:cNvSpPr/>
          <p:nvPr/>
        </p:nvSpPr>
        <p:spPr>
          <a:xfrm>
            <a:off x="4389119" y="2004475"/>
            <a:ext cx="4572000" cy="35393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Benchmarking Team Agenda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initiatives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Departmental Progress Reports/Updates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audits of collection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data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 of upcoming events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on organizational benchmarking awareness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 of new goals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A06D80-9371-4FED-AE82-AA358CA4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6" y="1497601"/>
            <a:ext cx="6735331" cy="4891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How do we implement the plan?</a:t>
            </a:r>
          </a:p>
          <a:p>
            <a:r>
              <a:rPr lang="en-US" dirty="0"/>
              <a:t>Have a written action plan</a:t>
            </a:r>
          </a:p>
          <a:p>
            <a:r>
              <a:rPr lang="en-US" dirty="0"/>
              <a:t>Corporate commitment to act upon the results</a:t>
            </a:r>
          </a:p>
          <a:p>
            <a:r>
              <a:rPr lang="en-US" dirty="0"/>
              <a:t>Follow a Benchmarking Model (Methodology)</a:t>
            </a:r>
          </a:p>
          <a:p>
            <a:r>
              <a:rPr lang="en-US" dirty="0"/>
              <a:t>Settle-in for a long and iterative process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08D38B-CCB8-4E21-927D-4D262FC4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128"/>
            <a:ext cx="9144000" cy="1132472"/>
          </a:xfrm>
        </p:spPr>
        <p:txBody>
          <a:bodyPr/>
          <a:lstStyle/>
          <a:p>
            <a:r>
              <a:rPr lang="en-US"/>
              <a:t>Facility Benchmarking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C8E6-6B5C-471A-B977-D3167630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	Identify Benchmarking Partners</a:t>
            </a:r>
          </a:p>
        </p:txBody>
      </p:sp>
    </p:spTree>
    <p:extLst>
      <p:ext uri="{BB962C8B-B14F-4D97-AF65-F5344CB8AC3E}">
        <p14:creationId xmlns:p14="http://schemas.microsoft.com/office/powerpoint/2010/main" val="318872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A2132-9DC3-4D22-B234-4DCFBA74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2200" kern="1200">
                <a:latin typeface="+mj-lt"/>
                <a:ea typeface="+mj-ea"/>
                <a:cs typeface="+mj-cs"/>
              </a:rPr>
              <a:t>Benchmarking Partners and Networks:</a:t>
            </a:r>
            <a:br>
              <a:rPr lang="en-US" sz="2200" kern="1200">
                <a:latin typeface="+mj-lt"/>
                <a:ea typeface="+mj-ea"/>
                <a:cs typeface="+mj-cs"/>
              </a:rPr>
            </a:br>
            <a:r>
              <a:rPr lang="en-US" sz="2200" kern="1200">
                <a:latin typeface="+mj-lt"/>
                <a:ea typeface="+mj-ea"/>
                <a:cs typeface="+mj-cs"/>
              </a:rPr>
              <a:t>A critical component of the benchmarking process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93C1DAF-2D2F-4817-863E-49E800136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72" y="1675227"/>
            <a:ext cx="767545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B9ABFE-349D-4422-B005-3B7AF29C65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27918" cy="51025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8DC21-A932-4B62-883C-F1AC5E29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81" y="1362996"/>
            <a:ext cx="7901494" cy="4637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Broad definition </a:t>
            </a:r>
            <a:r>
              <a:rPr lang="en-US" sz="2800" dirty="0">
                <a:solidFill>
                  <a:schemeClr val="bg1"/>
                </a:solidFill>
              </a:rPr>
              <a:t>– Persons or organizations who supply you with information related to your benchmark investigation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Partners can include:</a:t>
            </a:r>
          </a:p>
          <a:p>
            <a:r>
              <a:rPr lang="en-US" dirty="0">
                <a:solidFill>
                  <a:schemeClr val="bg1"/>
                </a:solidFill>
              </a:rPr>
              <a:t>Industry Associations</a:t>
            </a:r>
          </a:p>
          <a:p>
            <a:r>
              <a:rPr lang="en-US" dirty="0">
                <a:solidFill>
                  <a:schemeClr val="bg1"/>
                </a:solidFill>
              </a:rPr>
              <a:t>Database Developers (Sources of info)</a:t>
            </a:r>
          </a:p>
          <a:p>
            <a:r>
              <a:rPr lang="en-US" dirty="0">
                <a:solidFill>
                  <a:schemeClr val="bg1"/>
                </a:solidFill>
              </a:rPr>
              <a:t>Other units within an organization (Internal benchmarking)</a:t>
            </a:r>
          </a:p>
          <a:p>
            <a:r>
              <a:rPr lang="en-US" dirty="0">
                <a:solidFill>
                  <a:schemeClr val="bg1"/>
                </a:solidFill>
              </a:rPr>
              <a:t>Other organizations (Competitive Partnerships)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D1437-A9C0-477E-A768-E2A2073D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Benchmarking Partners</a:t>
            </a:r>
          </a:p>
        </p:txBody>
      </p:sp>
    </p:spTree>
    <p:extLst>
      <p:ext uri="{BB962C8B-B14F-4D97-AF65-F5344CB8AC3E}">
        <p14:creationId xmlns:p14="http://schemas.microsoft.com/office/powerpoint/2010/main" val="37174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mage result for general electri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65" y="5274834"/>
            <a:ext cx="1170432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mage result for la dw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8" y="1402360"/>
            <a:ext cx="1701141" cy="19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Image result for seattle city ligh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0" y="3454288"/>
            <a:ext cx="3036171" cy="5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Image result for compass grou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83" y="5294376"/>
            <a:ext cx="1664624" cy="63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Image result for uc riversi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8" y="5633251"/>
            <a:ext cx="3022051" cy="6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Image result for leduc county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8" b="22481"/>
          <a:stretch/>
        </p:blipFill>
        <p:spPr bwMode="auto">
          <a:xfrm>
            <a:off x="7086333" y="3105679"/>
            <a:ext cx="1669827" cy="9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Image result for IFM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1" y="1355507"/>
            <a:ext cx="2339128" cy="8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Image result for city of spruce grove albert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08" y="4008681"/>
            <a:ext cx="1885075" cy="7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4" name="Picture 32" descr="Related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3"/>
          <a:stretch/>
        </p:blipFill>
        <p:spPr bwMode="auto">
          <a:xfrm>
            <a:off x="6388315" y="2445068"/>
            <a:ext cx="2204080" cy="52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6" name="Picture 34" descr="Image result for tremco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31227" r="4569" b="34862"/>
          <a:stretch/>
        </p:blipFill>
        <p:spPr bwMode="auto">
          <a:xfrm>
            <a:off x="4514044" y="406873"/>
            <a:ext cx="2779303" cy="6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8" name="Picture 36" descr="Image result for simon fraser universit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84" y="4002398"/>
            <a:ext cx="716396" cy="7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patrickcoombe.com/wp-content/uploads/2015/09/new-google-logo-201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8" y="149488"/>
            <a:ext cx="2950669" cy="12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web.cs.dal.ca/~haddadi/css/logo-da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42" y="4451659"/>
            <a:ext cx="1702784" cy="5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s://upload.wikimedia.org/wikipedia/commons/thumb/c/c3/Seal_of_the_North_Carolina_Department_of_Transportation.svg/2000px-Seal_of_the_North_Carolina_Department_of_Transportation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91" y="3653636"/>
            <a:ext cx="1054017" cy="10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city of lawrence kansa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11" y="4894732"/>
            <a:ext cx="2843949" cy="4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westar energ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80" y="2840433"/>
            <a:ext cx="238125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georgia pacific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79" y="292803"/>
            <a:ext cx="2064804" cy="12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98" y="3543832"/>
            <a:ext cx="2500313" cy="65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tate of alask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2" y="4054656"/>
            <a:ext cx="1410520" cy="14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hallmar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58" y="4455531"/>
            <a:ext cx="1640222" cy="6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ity of los angeles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66" y="5068856"/>
            <a:ext cx="1536224" cy="155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 t="27547" b="27072"/>
          <a:stretch/>
        </p:blipFill>
        <p:spPr>
          <a:xfrm>
            <a:off x="2334189" y="1560843"/>
            <a:ext cx="1905000" cy="86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0342" y="2382356"/>
            <a:ext cx="2428875" cy="1019175"/>
          </a:xfrm>
          <a:prstGeom prst="rect">
            <a:avLst/>
          </a:prstGeom>
        </p:spPr>
      </p:pic>
      <p:pic>
        <p:nvPicPr>
          <p:cNvPr id="10" name="Picture 4" descr="Image result for center for procurement excellenc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4" y="233173"/>
            <a:ext cx="1591062" cy="9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5529" y="5956637"/>
            <a:ext cx="1409254" cy="440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555" y="1083396"/>
            <a:ext cx="1738205" cy="949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9027" y="1978671"/>
            <a:ext cx="1895993" cy="1030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280" b="23657"/>
          <a:stretch/>
        </p:blipFill>
        <p:spPr>
          <a:xfrm>
            <a:off x="1647004" y="4876995"/>
            <a:ext cx="1346352" cy="7144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0658" y="5375024"/>
            <a:ext cx="1295939" cy="422106"/>
          </a:xfrm>
          <a:prstGeom prst="rect">
            <a:avLst/>
          </a:prstGeom>
        </p:spPr>
      </p:pic>
      <p:pic>
        <p:nvPicPr>
          <p:cNvPr id="13" name="Picture 2" descr="Image result for nrca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99" y="5875583"/>
            <a:ext cx="1357901" cy="5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B738E8-F228-4302-939A-EDBC58ACB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Partnerships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A5301-D2CE-4D69-8404-935BA76B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497013"/>
            <a:ext cx="4920420" cy="49459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Competitive Partnerships – Organizations working together</a:t>
            </a:r>
          </a:p>
          <a:p>
            <a:r>
              <a:rPr lang="en-US" sz="2000" dirty="0"/>
              <a:t>Encounter most organizational resistance, but can be the most rewarding partnerships</a:t>
            </a:r>
          </a:p>
          <a:p>
            <a:r>
              <a:rPr lang="en-US" sz="2000" dirty="0"/>
              <a:t>Unique insights into long-term benchmarking process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Examples of industries improved using competitive partnerships: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1600" dirty="0"/>
              <a:t>Professional Sports</a:t>
            </a:r>
          </a:p>
          <a:p>
            <a:pPr lvl="1"/>
            <a:r>
              <a:rPr lang="en-US" sz="1600" dirty="0"/>
              <a:t>Auto Manufacturing Industry</a:t>
            </a:r>
          </a:p>
          <a:p>
            <a:pPr lvl="1"/>
            <a:r>
              <a:rPr lang="en-US" sz="1600" dirty="0"/>
              <a:t>Manufacturing &amp; Logistics Industries</a:t>
            </a:r>
          </a:p>
          <a:p>
            <a:pPr lvl="1"/>
            <a:r>
              <a:rPr lang="en-US" sz="1600" dirty="0"/>
              <a:t>Electric Utilities</a:t>
            </a:r>
          </a:p>
          <a:p>
            <a:pPr lvl="1"/>
            <a:r>
              <a:rPr lang="en-US" sz="1600" dirty="0"/>
              <a:t>Transportation Infrastructure (DOTs)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B0DCF-4EF1-4228-9B96-F3136341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047" y="1497013"/>
            <a:ext cx="4019368" cy="22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1A3610-1037-43DD-B789-CC67B0E00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Successful Competitive Partnerships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3CC6C-F320-4070-B639-E1289D96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60" y="2029603"/>
            <a:ext cx="5229909" cy="4165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Components of Successful Competitive Partnerships (Organizational Partners)</a:t>
            </a:r>
          </a:p>
          <a:p>
            <a:r>
              <a:rPr lang="en-US" sz="1600" dirty="0"/>
              <a:t>Organizational commitment</a:t>
            </a:r>
          </a:p>
          <a:p>
            <a:r>
              <a:rPr lang="en-US" sz="1600" dirty="0"/>
              <a:t>Authority to make organizational changes</a:t>
            </a:r>
          </a:p>
          <a:p>
            <a:r>
              <a:rPr lang="en-US" sz="1600" dirty="0"/>
              <a:t>Identified Data sources</a:t>
            </a:r>
          </a:p>
          <a:p>
            <a:r>
              <a:rPr lang="en-US" sz="1600" dirty="0"/>
              <a:t>Non-disclosure agreements (legal contracts)</a:t>
            </a:r>
          </a:p>
          <a:p>
            <a:r>
              <a:rPr lang="en-US" sz="1600" dirty="0"/>
              <a:t>Time commitment</a:t>
            </a:r>
          </a:p>
          <a:p>
            <a:r>
              <a:rPr lang="en-US" sz="1600" dirty="0"/>
              <a:t>Identified benchmarking staff &amp; team</a:t>
            </a:r>
          </a:p>
          <a:p>
            <a:r>
              <a:rPr lang="en-US" sz="1600" dirty="0"/>
              <a:t>Interviews, meetings, site visits</a:t>
            </a:r>
          </a:p>
          <a:p>
            <a:r>
              <a:rPr lang="en-US" sz="1600" dirty="0"/>
              <a:t>Agreed upon benchmarking units (Facility, Department, System,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r>
              <a:rPr lang="en-US" sz="1600" dirty="0"/>
              <a:t>Defined set of metrics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EC75D-DED7-43E9-8E8A-AD772576E5F2}"/>
              </a:ext>
            </a:extLst>
          </p:cNvPr>
          <p:cNvSpPr txBox="1"/>
          <p:nvPr/>
        </p:nvSpPr>
        <p:spPr>
          <a:xfrm>
            <a:off x="101745" y="1406769"/>
            <a:ext cx="881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do we go about developing a competitive partnership?</a:t>
            </a:r>
          </a:p>
        </p:txBody>
      </p:sp>
    </p:spTree>
    <p:extLst>
      <p:ext uri="{BB962C8B-B14F-4D97-AF65-F5344CB8AC3E}">
        <p14:creationId xmlns:p14="http://schemas.microsoft.com/office/powerpoint/2010/main" val="10751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F95E3-7A5E-49E3-B725-AFDCAB9D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r>
              <a:rPr lang="en-US" sz="3500"/>
              <a:t>Benchmarking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2CC2F-6750-4C32-B6E6-73CD0A89B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5" y="2539996"/>
            <a:ext cx="4653738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/>
          </a:p>
          <a:p>
            <a:r>
              <a:rPr lang="en-US" sz="2100" dirty="0"/>
              <a:t>Components of a benchmarking network</a:t>
            </a:r>
          </a:p>
          <a:p>
            <a:pPr lvl="1"/>
            <a:r>
              <a:rPr lang="en-US" sz="2100" dirty="0"/>
              <a:t>Associations</a:t>
            </a:r>
          </a:p>
          <a:p>
            <a:pPr lvl="1"/>
            <a:r>
              <a:rPr lang="en-US" sz="2100" dirty="0"/>
              <a:t>Databases</a:t>
            </a:r>
          </a:p>
          <a:p>
            <a:pPr lvl="1"/>
            <a:r>
              <a:rPr lang="en-US" sz="2100" dirty="0"/>
              <a:t>Published Reports</a:t>
            </a:r>
          </a:p>
          <a:p>
            <a:pPr lvl="1"/>
            <a:r>
              <a:rPr lang="en-US" sz="2100" dirty="0"/>
              <a:t>Organizations</a:t>
            </a:r>
          </a:p>
          <a:p>
            <a:pPr lvl="1"/>
            <a:r>
              <a:rPr lang="en-US" sz="2100" dirty="0"/>
              <a:t>FM Industries</a:t>
            </a:r>
          </a:p>
          <a:p>
            <a:pPr lvl="1"/>
            <a:r>
              <a:rPr lang="en-US" sz="2100" dirty="0"/>
              <a:t>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6E692-C504-4227-8795-27AD558D1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531" y="274357"/>
            <a:ext cx="3031807" cy="1038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B8A8F-2BC4-4B1C-8488-FD9CE9B88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22" y="1959574"/>
            <a:ext cx="2465493" cy="3388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CF5C1-3DED-4EF3-AB0E-08C5604E1DB5}"/>
              </a:ext>
            </a:extLst>
          </p:cNvPr>
          <p:cNvSpPr txBox="1"/>
          <p:nvPr/>
        </p:nvSpPr>
        <p:spPr>
          <a:xfrm>
            <a:off x="407963" y="2119658"/>
            <a:ext cx="511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 total of contacts, partnerships, and data</a:t>
            </a:r>
          </a:p>
        </p:txBody>
      </p:sp>
    </p:spTree>
    <p:extLst>
      <p:ext uri="{BB962C8B-B14F-4D97-AF65-F5344CB8AC3E}">
        <p14:creationId xmlns:p14="http://schemas.microsoft.com/office/powerpoint/2010/main" val="40789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CC07-535D-4ABF-AB00-8C2CD63D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Collect and Analyze Benchmarking Data</a:t>
            </a:r>
          </a:p>
        </p:txBody>
      </p:sp>
    </p:spTree>
    <p:extLst>
      <p:ext uri="{BB962C8B-B14F-4D97-AF65-F5344CB8AC3E}">
        <p14:creationId xmlns:p14="http://schemas.microsoft.com/office/powerpoint/2010/main" val="365965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68533E-60FF-40F8-925B-9BA52EF6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2334637"/>
            <a:ext cx="4535632" cy="40540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Your benchmarking is only as good as your metrics</a:t>
            </a:r>
          </a:p>
          <a:p>
            <a:r>
              <a:rPr lang="en-US" dirty="0"/>
              <a:t>Train your team on collection</a:t>
            </a:r>
          </a:p>
          <a:p>
            <a:r>
              <a:rPr lang="en-US" dirty="0"/>
              <a:t>Double-Check:</a:t>
            </a:r>
          </a:p>
          <a:p>
            <a:pPr lvl="1"/>
            <a:r>
              <a:rPr lang="en-US" dirty="0"/>
              <a:t>Floor/Area Calculations &amp; Definitions</a:t>
            </a:r>
          </a:p>
          <a:p>
            <a:pPr lvl="1"/>
            <a:r>
              <a:rPr lang="en-US" dirty="0"/>
              <a:t>RSF, GSF, Plannable Area</a:t>
            </a:r>
          </a:p>
          <a:p>
            <a:r>
              <a:rPr lang="en-US" dirty="0"/>
              <a:t>Use Automated data collection as much as possible</a:t>
            </a:r>
          </a:p>
          <a:p>
            <a:r>
              <a:rPr lang="en-US" dirty="0"/>
              <a:t>Have set intervals for collecting the data</a:t>
            </a:r>
          </a:p>
          <a:p>
            <a:r>
              <a:rPr lang="en-US" dirty="0"/>
              <a:t>Use Checklists</a:t>
            </a:r>
          </a:p>
          <a:p>
            <a:r>
              <a:rPr lang="en-US" dirty="0"/>
              <a:t>Audit the collection process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34470-09D5-4B5E-9680-5DF3BE77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COLLECTING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7470D-2A80-4014-BA66-325F6AE259D3}"/>
              </a:ext>
            </a:extLst>
          </p:cNvPr>
          <p:cNvSpPr txBox="1"/>
          <p:nvPr/>
        </p:nvSpPr>
        <p:spPr>
          <a:xfrm>
            <a:off x="363166" y="1498060"/>
            <a:ext cx="614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n-lt"/>
              </a:rPr>
              <a:t>Check &amp; Recheck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E1846-A75C-4D34-8C80-D1E09D88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851" y="1743543"/>
            <a:ext cx="3942983" cy="26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93A546-6A63-4BA4-A2CA-2CFBFDB9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</a:rPr>
              <a:t>ANALYZING DATA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7F289AA5-C469-4E1B-B112-525B43E7D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422712"/>
              </p:ext>
            </p:extLst>
          </p:nvPr>
        </p:nvGraphicFramePr>
        <p:xfrm>
          <a:off x="777240" y="2573867"/>
          <a:ext cx="7589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35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E3A993-71E6-46AC-839C-BE9DEF918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6EE3A993-71E6-46AC-839C-BE9DEF918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6EE3A993-71E6-46AC-839C-BE9DEF918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6BA959-4A04-4CA1-A9AB-8D47FA218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6E6BA959-4A04-4CA1-A9AB-8D47FA218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6E6BA959-4A04-4CA1-A9AB-8D47FA218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ED27C4-8467-4498-88CE-C4F00AFFD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8CED27C4-8467-4498-88CE-C4F00AFFD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8CED27C4-8467-4498-88CE-C4F00AFFD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92825C-4D77-416B-9908-5EA0B1A3F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FE92825C-4D77-416B-9908-5EA0B1A3F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FE92825C-4D77-416B-9908-5EA0B1A3F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23D116A-1089-47A1-A80A-09C72ACD0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E23D116A-1089-47A1-A80A-09C72ACD0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E23D116A-1089-47A1-A80A-09C72ACD0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45B371-7344-4E33-9289-3E8EBC716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1445B371-7344-4E33-9289-3E8EBC716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1445B371-7344-4E33-9289-3E8EBC716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5A125-92D8-42BD-877B-C60789EB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	Take Action</a:t>
            </a:r>
          </a:p>
        </p:txBody>
      </p:sp>
    </p:spTree>
    <p:extLst>
      <p:ext uri="{BB962C8B-B14F-4D97-AF65-F5344CB8AC3E}">
        <p14:creationId xmlns:p14="http://schemas.microsoft.com/office/powerpoint/2010/main" val="2356192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E4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D04E8F-FBEA-426E-BB5C-79E5BB95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03" y="4741528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Taking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DFFA0-011B-41F9-99E8-C3EA12D45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4" r="17544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6651FB-10F8-4AB4-9490-5E3903558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THE </a:t>
            </a:r>
            <a:r>
              <a:rPr lang="en-US" sz="2800" dirty="0">
                <a:solidFill>
                  <a:srgbClr val="FF0000"/>
                </a:solidFill>
              </a:rPr>
              <a:t>MOST IMPORTANT </a:t>
            </a:r>
            <a:r>
              <a:rPr lang="en-US" sz="2800" dirty="0">
                <a:solidFill>
                  <a:srgbClr val="FFFFFF"/>
                </a:solidFill>
              </a:rPr>
              <a:t>STEP!!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Implement and Control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Implement new practices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Measure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Regulate &amp; Audit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Develop into your own best practice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Repeat Process</a:t>
            </a:r>
          </a:p>
          <a:p>
            <a:r>
              <a:rPr lang="en-US" dirty="0">
                <a:solidFill>
                  <a:srgbClr val="FFFFFF"/>
                </a:solidFill>
              </a:rPr>
              <a:t>Be Patient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A8390E-87EB-482E-AC67-0F0DADCD8D0F}"/>
              </a:ext>
            </a:extLst>
          </p:cNvPr>
          <p:cNvSpPr/>
          <p:nvPr/>
        </p:nvSpPr>
        <p:spPr>
          <a:xfrm>
            <a:off x="553457" y="415212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" dirty="0"/>
              <a:t>https://www.bing.com/images/search?view=detailV2&amp;id=FBCF2A66A8282E6B14AD36994FCF2E44F5B336A1&amp;thid=OIP.07_RRjTdvMqffvfQqlcM8gHaDt&amp;mediaurl=https%3A%2F%2Faz616578.vo.msecnd.net%2Ffiles%2F2016%2F12%2F29%2F6361858713207237582018447007_action.jpg&amp;exph=1000&amp;expw=2000&amp;q=picture+of+action&amp;selectedindex=2&amp;cbir=sbi&amp;ajaxhist=0&amp;vt=0&amp;eim=1,2,6</a:t>
            </a:r>
          </a:p>
        </p:txBody>
      </p:sp>
    </p:spTree>
    <p:extLst>
      <p:ext uri="{BB962C8B-B14F-4D97-AF65-F5344CB8AC3E}">
        <p14:creationId xmlns:p14="http://schemas.microsoft.com/office/powerpoint/2010/main" val="42917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E4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D04E8F-FBEA-426E-BB5C-79E5BB95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03" y="4741528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Not Taking Action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F4B7C-845F-4A18-B043-B492AAC56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61" y="590843"/>
            <a:ext cx="2880570" cy="4213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963E6-ADC6-40D5-B7D1-3B2E966F1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44" y="378002"/>
            <a:ext cx="5139443" cy="34302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A9F6B9-96D2-44C5-B9B2-582F0101050E}"/>
              </a:ext>
            </a:extLst>
          </p:cNvPr>
          <p:cNvSpPr txBox="1"/>
          <p:nvPr/>
        </p:nvSpPr>
        <p:spPr>
          <a:xfrm>
            <a:off x="333144" y="4023360"/>
            <a:ext cx="503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Window Shopping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698E6-CDD4-458D-8107-7301A2567C59}"/>
              </a:ext>
            </a:extLst>
          </p:cNvPr>
          <p:cNvSpPr txBox="1"/>
          <p:nvPr/>
        </p:nvSpPr>
        <p:spPr>
          <a:xfrm>
            <a:off x="5836561" y="5282418"/>
            <a:ext cx="2829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Headed for a fall</a:t>
            </a:r>
          </a:p>
        </p:txBody>
      </p:sp>
    </p:spTree>
    <p:extLst>
      <p:ext uri="{BB962C8B-B14F-4D97-AF65-F5344CB8AC3E}">
        <p14:creationId xmlns:p14="http://schemas.microsoft.com/office/powerpoint/2010/main" val="38153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collection vs Benchmarking</a:t>
            </a:r>
          </a:p>
          <a:p>
            <a:pPr lvl="1"/>
            <a:r>
              <a:rPr lang="en-US" dirty="0"/>
              <a:t>Raw numbers are not sufficient, information has context</a:t>
            </a:r>
          </a:p>
          <a:p>
            <a:endParaRPr lang="en-US" dirty="0"/>
          </a:p>
          <a:p>
            <a:r>
              <a:rPr lang="en-US" dirty="0"/>
              <a:t>Multi-tiered data collection for validity and scale</a:t>
            </a:r>
          </a:p>
          <a:p>
            <a:pPr lvl="1"/>
            <a:r>
              <a:rPr lang="en-US" dirty="0"/>
              <a:t>General, simple, fast</a:t>
            </a:r>
          </a:p>
          <a:p>
            <a:pPr lvl="1"/>
            <a:r>
              <a:rPr lang="en-US" dirty="0"/>
              <a:t>Detailed, nuanced, supported</a:t>
            </a:r>
          </a:p>
          <a:p>
            <a:pPr lvl="1"/>
            <a:r>
              <a:rPr lang="en-US" dirty="0"/>
              <a:t>Hands-on and individual</a:t>
            </a:r>
          </a:p>
          <a:p>
            <a:pPr lvl="1"/>
            <a:r>
              <a:rPr lang="en-US" dirty="0"/>
              <a:t>Use the right research tools for the job</a:t>
            </a:r>
          </a:p>
          <a:p>
            <a:endParaRPr lang="en-US" dirty="0"/>
          </a:p>
          <a:p>
            <a:r>
              <a:rPr lang="en-US" dirty="0"/>
              <a:t>Consider the Benchmarking End User – How easy can you make it to use?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Lessons Learned for Benchmarking</a:t>
            </a:r>
          </a:p>
        </p:txBody>
      </p:sp>
    </p:spTree>
    <p:extLst>
      <p:ext uri="{BB962C8B-B14F-4D97-AF65-F5344CB8AC3E}">
        <p14:creationId xmlns:p14="http://schemas.microsoft.com/office/powerpoint/2010/main" val="14649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39FECE-FA46-4C77-885F-6A7EFC5D4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637" y="1412607"/>
            <a:ext cx="5663363" cy="48910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95D54C-EF34-4A5B-ABFD-DA9E967A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135"/>
            <a:ext cx="9144000" cy="113247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University of North Carolina at Charlotte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9CB0D-4FD8-4581-AE8D-35857234AAAF}"/>
              </a:ext>
            </a:extLst>
          </p:cNvPr>
          <p:cNvSpPr txBox="1"/>
          <p:nvPr/>
        </p:nvSpPr>
        <p:spPr>
          <a:xfrm>
            <a:off x="196948" y="1540412"/>
            <a:ext cx="30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Master of Science in Construction/Facilities Management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0827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Develop your benchmarking culture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Follow a benchmarking methodology</a:t>
            </a:r>
          </a:p>
          <a:p>
            <a:pPr lvl="1"/>
            <a:r>
              <a:rPr lang="en-US" sz="2400" dirty="0"/>
              <a:t>Benchmarking is art and science, practices and metrics</a:t>
            </a:r>
          </a:p>
          <a:p>
            <a:endParaRPr lang="en-US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800" dirty="0"/>
              <a:t>Data is not easy to collect… but it is a powerful tool to make change!</a:t>
            </a:r>
          </a:p>
          <a:p>
            <a:pPr lvl="1"/>
            <a:r>
              <a:rPr lang="en-US" dirty="0"/>
              <a:t>It takes time, repetition, and </a:t>
            </a:r>
            <a:r>
              <a:rPr lang="en-US" dirty="0">
                <a:solidFill>
                  <a:srgbClr val="FF0000"/>
                </a:solidFill>
              </a:rPr>
              <a:t>patience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</a:t>
            </a:r>
            <a:r>
              <a:rPr lang="en-US" dirty="0" err="1"/>
              <a:t>Aways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3CB226-D582-4B04-B5FE-9E0843C3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2" y="5700468"/>
            <a:ext cx="4308653" cy="970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/>
              <a:t>Camp, R. C. (1989). </a:t>
            </a:r>
            <a:r>
              <a:rPr lang="en-US" sz="1100" i="1" dirty="0"/>
              <a:t>Benchmarking: the search for industry best practices that lead to superior performance</a:t>
            </a:r>
            <a:r>
              <a:rPr lang="en-US" sz="1100" dirty="0"/>
              <a:t>. Milwaukee, WI: White Plains, N.Y: Quality Press ; Quality Resources.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F9180-F30D-4658-B677-D7E39A80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Readings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D25CA-3F65-4F53-AF1E-38DA85C2C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45" y="1401376"/>
            <a:ext cx="3059114" cy="3924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3D3BE-A8CA-4D49-9B9B-E29CE5E3B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89" y="1413933"/>
            <a:ext cx="2607733" cy="39116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3022F8-75A1-4B0D-A9AC-E9EB84F61279}"/>
              </a:ext>
            </a:extLst>
          </p:cNvPr>
          <p:cNvSpPr/>
          <p:nvPr/>
        </p:nvSpPr>
        <p:spPr>
          <a:xfrm>
            <a:off x="4784545" y="5565031"/>
            <a:ext cx="43594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" b="1" dirty="0">
                <a:latin typeface="+mn-lt"/>
              </a:rPr>
              <a:t>IFMA (N.D.). Benchmarking for Facility Professionals. White Paper. https://foundation.ifma.org/docs/defaultsource/Whitepapers/benchmarking-for-facility-professionals-ifma-foundation-whitepaper-small.pdf?sfvrsn=4</a:t>
            </a:r>
          </a:p>
        </p:txBody>
      </p:sp>
    </p:spTree>
    <p:extLst>
      <p:ext uri="{BB962C8B-B14F-4D97-AF65-F5344CB8AC3E}">
        <p14:creationId xmlns:p14="http://schemas.microsoft.com/office/powerpoint/2010/main" val="3620606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4EB596-5F0F-484A-83F6-C80A4003A75F}"/>
              </a:ext>
            </a:extLst>
          </p:cNvPr>
          <p:cNvSpPr txBox="1"/>
          <p:nvPr/>
        </p:nvSpPr>
        <p:spPr>
          <a:xfrm>
            <a:off x="642024" y="1846635"/>
            <a:ext cx="70233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Justin Dodd</a:t>
            </a:r>
          </a:p>
          <a:p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jdodd@uncc.edu</a:t>
            </a:r>
            <a:endParaRPr lang="en-US" sz="4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4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</a:rPr>
              <a:t>Jake Smithwick</a:t>
            </a:r>
          </a:p>
          <a:p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Jake.Smithwick@uncc.edu</a:t>
            </a:r>
            <a:endParaRPr lang="en-US" sz="4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40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14865E9-79A1-414B-BED6-C6C9BC5B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/ Comments?</a:t>
            </a:r>
          </a:p>
        </p:txBody>
      </p:sp>
    </p:spTree>
    <p:extLst>
      <p:ext uri="{BB962C8B-B14F-4D97-AF65-F5344CB8AC3E}">
        <p14:creationId xmlns:p14="http://schemas.microsoft.com/office/powerpoint/2010/main" val="426030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841055-1DE7-4D4B-BC2A-CDB65294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239"/>
            <a:ext cx="9144000" cy="1132472"/>
          </a:xfrm>
        </p:spPr>
        <p:txBody>
          <a:bodyPr>
            <a:normAutofit fontScale="90000"/>
          </a:bodyPr>
          <a:lstStyle/>
          <a:p>
            <a:r>
              <a:rPr lang="en-US" dirty="0"/>
              <a:t>Tool 1: Develop your benchmarking culture</a:t>
            </a:r>
          </a:p>
        </p:txBody>
      </p:sp>
    </p:spTree>
    <p:extLst>
      <p:ext uri="{BB962C8B-B14F-4D97-AF65-F5344CB8AC3E}">
        <p14:creationId xmlns:p14="http://schemas.microsoft.com/office/powerpoint/2010/main" val="319464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41E9E2-C68A-4A69-A305-DFC81039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2800" kern="1200" dirty="0">
                <a:latin typeface="+mj-lt"/>
                <a:ea typeface="+mj-ea"/>
                <a:cs typeface="+mj-cs"/>
              </a:rPr>
              <a:t>Benchmarking Culture &amp; Competitive History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17F21-FD4B-4F70-A12E-282251EAF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399" y="1551050"/>
            <a:ext cx="4807211" cy="3196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0AB5B-B8B2-4B12-AAAA-A6D6DC81DC44}"/>
              </a:ext>
            </a:extLst>
          </p:cNvPr>
          <p:cNvSpPr txBox="1"/>
          <p:nvPr/>
        </p:nvSpPr>
        <p:spPr>
          <a:xfrm>
            <a:off x="5296487" y="1738489"/>
            <a:ext cx="3621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Where did benchmarking come from?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Idea rooted in competitive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Professional Sports</a:t>
            </a:r>
          </a:p>
        </p:txBody>
      </p:sp>
    </p:spTree>
    <p:extLst>
      <p:ext uri="{BB962C8B-B14F-4D97-AF65-F5344CB8AC3E}">
        <p14:creationId xmlns:p14="http://schemas.microsoft.com/office/powerpoint/2010/main" val="332549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41E9E2-C68A-4A69-A305-DFC81039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2800" kern="1200" dirty="0">
                <a:latin typeface="+mj-lt"/>
                <a:ea typeface="+mj-ea"/>
                <a:cs typeface="+mj-cs"/>
              </a:rPr>
              <a:t>Benchmarking Culture &amp; Competitive History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8B554B-D5BA-48EF-A2D0-D8CD18A9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102" y="1880053"/>
            <a:ext cx="4629796" cy="4334480"/>
          </a:xfrm>
          <a:prstGeom prst="rect">
            <a:avLst/>
          </a:prstGeom>
        </p:spPr>
      </p:pic>
      <p:pic>
        <p:nvPicPr>
          <p:cNvPr id="1026" name="Picture 2" descr="Image result for new england vs. los angeles super bowl stats">
            <a:extLst>
              <a:ext uri="{FF2B5EF4-FFF2-40B4-BE49-F238E27FC236}">
                <a16:creationId xmlns:a16="http://schemas.microsoft.com/office/drawing/2014/main" id="{6C4BE6F8-9B25-4D41-BD35-3920846E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1" y="1396588"/>
            <a:ext cx="8473769" cy="476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41E9E2-C68A-4A69-A305-DFC81039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2800" kern="1200" dirty="0">
                <a:latin typeface="+mj-lt"/>
                <a:ea typeface="+mj-ea"/>
                <a:cs typeface="+mj-cs"/>
              </a:rPr>
              <a:t>Benchmarking Culture &amp; Competitive History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0E89F-7ED7-4761-8659-1CE0C6EC10E0}"/>
              </a:ext>
            </a:extLst>
          </p:cNvPr>
          <p:cNvSpPr txBox="1"/>
          <p:nvPr/>
        </p:nvSpPr>
        <p:spPr>
          <a:xfrm>
            <a:off x="417399" y="1815830"/>
            <a:ext cx="51604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Competitive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Consensus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Consensus goals – continual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Sharing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Transparency in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Stakeholder involvement: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Athletes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Coaches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Personnel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Fans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97E63-4834-4DB9-9882-AAF704CF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83" y="2203849"/>
            <a:ext cx="3145809" cy="2042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807B1F-77F0-4CD7-AE4E-6179EBC8EF25}"/>
              </a:ext>
            </a:extLst>
          </p:cNvPr>
          <p:cNvSpPr txBox="1"/>
          <p:nvPr/>
        </p:nvSpPr>
        <p:spPr>
          <a:xfrm>
            <a:off x="6506307" y="4536831"/>
            <a:ext cx="29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TEAMWORK!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54ED9-4DE5-4107-A515-D442D456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52" y="5333690"/>
            <a:ext cx="718171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E7FEE3-266D-405B-813A-AD67B49F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9" y="513612"/>
            <a:ext cx="7420599" cy="1031216"/>
          </a:xfrm>
        </p:spPr>
        <p:txBody>
          <a:bodyPr anchor="b">
            <a:normAutofit/>
          </a:bodyPr>
          <a:lstStyle/>
          <a:p>
            <a:r>
              <a:rPr lang="en-US" sz="3700"/>
              <a:t>The Rise of Business Benchmarking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1C1A4-134A-4ABB-B7B0-21851035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19" y="3396519"/>
            <a:ext cx="3802037" cy="114061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E28DC1-3DB7-4CA8-9BF6-1CE834C0C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20" y="2103305"/>
            <a:ext cx="2720298" cy="3387145"/>
          </a:xfrm>
        </p:spPr>
        <p:txBody>
          <a:bodyPr anchor="ctr">
            <a:normAutofit/>
          </a:bodyPr>
          <a:lstStyle/>
          <a:p>
            <a:r>
              <a:rPr lang="en-US" sz="1900" dirty="0"/>
              <a:t>Robert C. Camp – Xerox – 1980s</a:t>
            </a:r>
          </a:p>
          <a:p>
            <a:endParaRPr lang="en-US" sz="1900" dirty="0"/>
          </a:p>
          <a:p>
            <a:r>
              <a:rPr lang="en-US" sz="1900" dirty="0"/>
              <a:t>Part of D.M.A.I.C Process – Lean Logistics movement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Became a readily embraced and popular business technique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886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PID" val="0139747e-164c-47c1-b8b4-0b196bb429b7"/>
  <p:tag name="KPI_SLIDE_COUNT" val="196"/>
  <p:tag name="KPI_VERSION" val="2.3.15266.1"/>
  <p:tag name="KPIRECOVERYID" val="5d061772-ca32-4ec3-8d67-e8746bc7898e"/>
  <p:tag name="KPI_STORAGE" val="&lt;keypoint&quot;&quot;&lt;transceivers&quot;&quot;&gt;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BSRG">
  <a:themeElements>
    <a:clrScheme name="PBSRG">
      <a:dk1>
        <a:sysClr val="windowText" lastClr="000000"/>
      </a:dk1>
      <a:lt1>
        <a:sysClr val="window" lastClr="FFFFFF"/>
      </a:lt1>
      <a:dk2>
        <a:srgbClr val="17365D"/>
      </a:dk2>
      <a:lt2>
        <a:srgbClr val="BFE2F9"/>
      </a:lt2>
      <a:accent1>
        <a:srgbClr val="4172AD"/>
      </a:accent1>
      <a:accent2>
        <a:srgbClr val="459985"/>
      </a:accent2>
      <a:accent3>
        <a:srgbClr val="5DB788"/>
      </a:accent3>
      <a:accent4>
        <a:srgbClr val="6262A4"/>
      </a:accent4>
      <a:accent5>
        <a:srgbClr val="4BACC6"/>
      </a:accent5>
      <a:accent6>
        <a:srgbClr val="885498"/>
      </a:accent6>
      <a:hlink>
        <a:srgbClr val="31859B"/>
      </a:hlink>
      <a:folHlink>
        <a:srgbClr val="31859B"/>
      </a:folHlink>
    </a:clrScheme>
    <a:fontScheme name="PBSRG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ar Template" id="{C70AA733-896D-4BF0-91AC-A84C688B0EB6}" vid="{8F880F37-C9B4-4AD5-A6BC-23D52A589B8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1496</Words>
  <Application>Microsoft Office PowerPoint</Application>
  <PresentationFormat>On-screen Show (4:3)</PresentationFormat>
  <Paragraphs>330</Paragraphs>
  <Slides>42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Tahoma</vt:lpstr>
      <vt:lpstr>Office Theme</vt:lpstr>
      <vt:lpstr>4_Custom Design</vt:lpstr>
      <vt:lpstr>PBSRG</vt:lpstr>
      <vt:lpstr>PowerPoint Presentation</vt:lpstr>
      <vt:lpstr>Simplar Institute</vt:lpstr>
      <vt:lpstr>PowerPoint Presentation</vt:lpstr>
      <vt:lpstr>University of North Carolina at Charlotte </vt:lpstr>
      <vt:lpstr>Tool 1: Develop your benchmarking culture</vt:lpstr>
      <vt:lpstr>Benchmarking Culture &amp; Competitive History</vt:lpstr>
      <vt:lpstr>Benchmarking Culture &amp; Competitive History</vt:lpstr>
      <vt:lpstr>Benchmarking Culture &amp; Competitive History</vt:lpstr>
      <vt:lpstr>The Rise of Business Benchmarking</vt:lpstr>
      <vt:lpstr>Business Benchmarking</vt:lpstr>
      <vt:lpstr>Business Benchmarking: Definition</vt:lpstr>
      <vt:lpstr>Benchmarking Process</vt:lpstr>
      <vt:lpstr>Types of benchmarks</vt:lpstr>
      <vt:lpstr>Benchmarking Methodology</vt:lpstr>
      <vt:lpstr>Tool 2: Follow a Benchmarking Model</vt:lpstr>
      <vt:lpstr>1. What to Benchmark</vt:lpstr>
      <vt:lpstr>What are we measuring?</vt:lpstr>
      <vt:lpstr>Facility O &amp; M: KPIs &amp; Benchmarks</vt:lpstr>
      <vt:lpstr>Facility O &amp; M: KPIs &amp; Benchmarks</vt:lpstr>
      <vt:lpstr>Green Janitorial Practices</vt:lpstr>
      <vt:lpstr>Utility Costs of Green Certification</vt:lpstr>
      <vt:lpstr>Legislative Mandates</vt:lpstr>
      <vt:lpstr>2. Form a Benchmarking Team</vt:lpstr>
      <vt:lpstr>Facility Benchmarking Teams</vt:lpstr>
      <vt:lpstr>Facility Benchmarking Teams</vt:lpstr>
      <vt:lpstr>Facility Benchmarking Teams</vt:lpstr>
      <vt:lpstr>3. Identify Benchmarking Partners</vt:lpstr>
      <vt:lpstr>Benchmarking Partners and Networks: A critical component of the benchmarking process</vt:lpstr>
      <vt:lpstr>Benchmarking Partners</vt:lpstr>
      <vt:lpstr>Competitive Partnerships</vt:lpstr>
      <vt:lpstr>Successful Competitive Partnerships</vt:lpstr>
      <vt:lpstr>Benchmarking Network</vt:lpstr>
      <vt:lpstr>4. Collect and Analyze Benchmarking Data</vt:lpstr>
      <vt:lpstr>COLLECTING DATA</vt:lpstr>
      <vt:lpstr>ANALYZING DATA</vt:lpstr>
      <vt:lpstr>5. Take Action</vt:lpstr>
      <vt:lpstr>Taking Action</vt:lpstr>
      <vt:lpstr>Not Taking Action</vt:lpstr>
      <vt:lpstr>Key Lessons Learned for Benchmarking</vt:lpstr>
      <vt:lpstr>Take-Aways</vt:lpstr>
      <vt:lpstr>Recommended Readings</vt:lpstr>
      <vt:lpstr>Questions /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Dodd, Justin</dc:creator>
  <cp:lastModifiedBy>Penni Stritter</cp:lastModifiedBy>
  <cp:revision>51</cp:revision>
  <dcterms:created xsi:type="dcterms:W3CDTF">2019-02-12T17:23:44Z</dcterms:created>
  <dcterms:modified xsi:type="dcterms:W3CDTF">2019-02-13T22:21:42Z</dcterms:modified>
</cp:coreProperties>
</file>